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Lst>
  <p:notesMasterIdLst>
    <p:notesMasterId r:id="rId66"/>
  </p:notesMasterIdLst>
  <p:sldIdLst>
    <p:sldId id="257" r:id="rId3"/>
    <p:sldId id="259" r:id="rId4"/>
    <p:sldId id="261" r:id="rId5"/>
    <p:sldId id="262" r:id="rId6"/>
    <p:sldId id="263" r:id="rId7"/>
    <p:sldId id="444" r:id="rId8"/>
    <p:sldId id="445" r:id="rId9"/>
    <p:sldId id="446" r:id="rId10"/>
    <p:sldId id="447" r:id="rId11"/>
    <p:sldId id="379" r:id="rId12"/>
    <p:sldId id="448" r:id="rId13"/>
    <p:sldId id="454" r:id="rId14"/>
    <p:sldId id="491" r:id="rId15"/>
    <p:sldId id="456" r:id="rId16"/>
    <p:sldId id="457" r:id="rId17"/>
    <p:sldId id="458" r:id="rId18"/>
    <p:sldId id="459" r:id="rId19"/>
    <p:sldId id="460" r:id="rId20"/>
    <p:sldId id="461" r:id="rId21"/>
    <p:sldId id="462" r:id="rId22"/>
    <p:sldId id="463" r:id="rId23"/>
    <p:sldId id="492" r:id="rId24"/>
    <p:sldId id="464" r:id="rId25"/>
    <p:sldId id="465" r:id="rId26"/>
    <p:sldId id="466" r:id="rId27"/>
    <p:sldId id="467" r:id="rId28"/>
    <p:sldId id="468" r:id="rId29"/>
    <p:sldId id="493" r:id="rId30"/>
    <p:sldId id="469" r:id="rId31"/>
    <p:sldId id="494" r:id="rId32"/>
    <p:sldId id="470" r:id="rId33"/>
    <p:sldId id="495" r:id="rId34"/>
    <p:sldId id="471" r:id="rId35"/>
    <p:sldId id="265" r:id="rId36"/>
    <p:sldId id="383" r:id="rId37"/>
    <p:sldId id="474" r:id="rId38"/>
    <p:sldId id="475" r:id="rId39"/>
    <p:sldId id="476" r:id="rId40"/>
    <p:sldId id="477" r:id="rId41"/>
    <p:sldId id="478" r:id="rId42"/>
    <p:sldId id="496" r:id="rId43"/>
    <p:sldId id="479" r:id="rId44"/>
    <p:sldId id="480" r:id="rId45"/>
    <p:sldId id="481" r:id="rId46"/>
    <p:sldId id="497" r:id="rId47"/>
    <p:sldId id="482" r:id="rId48"/>
    <p:sldId id="483" r:id="rId49"/>
    <p:sldId id="484" r:id="rId50"/>
    <p:sldId id="498" r:id="rId51"/>
    <p:sldId id="499" r:id="rId52"/>
    <p:sldId id="485" r:id="rId53"/>
    <p:sldId id="487" r:id="rId54"/>
    <p:sldId id="488" r:id="rId55"/>
    <p:sldId id="500" r:id="rId56"/>
    <p:sldId id="486" r:id="rId57"/>
    <p:sldId id="472" r:id="rId58"/>
    <p:sldId id="503" r:id="rId59"/>
    <p:sldId id="505" r:id="rId60"/>
    <p:sldId id="438" r:id="rId61"/>
    <p:sldId id="489" r:id="rId62"/>
    <p:sldId id="490" r:id="rId63"/>
    <p:sldId id="501" r:id="rId64"/>
    <p:sldId id="504"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a:srgbClr val="979D69"/>
    <a:srgbClr val="90BFC5"/>
    <a:srgbClr val="2B4F73"/>
    <a:srgbClr val="A2A26C"/>
    <a:srgbClr val="FFFFFF"/>
    <a:srgbClr val="DB7F2E"/>
    <a:srgbClr val="084D60"/>
    <a:srgbClr val="4848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927" autoAdjust="0"/>
    <p:restoredTop sz="95013" autoAdjust="0"/>
  </p:normalViewPr>
  <p:slideViewPr>
    <p:cSldViewPr snapToGrid="0" snapToObjects="1">
      <p:cViewPr varScale="1">
        <p:scale>
          <a:sx n="121" d="100"/>
          <a:sy n="121" d="100"/>
        </p:scale>
        <p:origin x="588" y="90"/>
      </p:cViewPr>
      <p:guideLst>
        <p:guide orient="horz" pos="1620"/>
        <p:guide pos="2880"/>
      </p:guideLst>
    </p:cSldViewPr>
  </p:slideViewPr>
  <p:notesTextViewPr>
    <p:cViewPr>
      <p:scale>
        <a:sx n="100" d="100"/>
        <a:sy n="100" d="100"/>
      </p:scale>
      <p:origin x="0" y="0"/>
    </p:cViewPr>
  </p:notesTextViewPr>
  <p:sorterViewPr>
    <p:cViewPr>
      <p:scale>
        <a:sx n="200" d="100"/>
        <a:sy n="200" d="100"/>
      </p:scale>
      <p:origin x="0" y="-366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05EAE-2B81-4172-8B5A-94B1E85D7387}" type="datetimeFigureOut">
              <a:rPr lang="en-US" smtClean="0"/>
              <a:t>10/19/2015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875A7-C48B-4CCB-8A7F-EB9FD75DA121}" type="slidenum">
              <a:rPr lang="en-US" smtClean="0"/>
              <a:t>‹#›</a:t>
            </a:fld>
            <a:endParaRPr lang="en-US"/>
          </a:p>
        </p:txBody>
      </p:sp>
    </p:spTree>
    <p:extLst>
      <p:ext uri="{BB962C8B-B14F-4D97-AF65-F5344CB8AC3E}">
        <p14:creationId xmlns:p14="http://schemas.microsoft.com/office/powerpoint/2010/main" val="633238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leadingdistance.advantexe.com/"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Welcome/introductions</a:t>
            </a:r>
          </a:p>
          <a:p>
            <a:r>
              <a:rPr lang="en-US" dirty="0" smtClean="0"/>
              <a:t>Session will cover some of the key topics related to trust in a virtual setting. This work comes out of more than 10 years of research and consulting on virtual teams, which is further outlined in our recent book, Virtual Team Success.</a:t>
            </a:r>
          </a:p>
          <a:p>
            <a:r>
              <a:rPr lang="en-US" dirty="0" smtClean="0"/>
              <a:t>We have tried to make it fairly interactive.  We will not cover every single page in workbook but it is a very useful reference.</a:t>
            </a:r>
          </a:p>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t>1</a:t>
            </a:fld>
            <a:endParaRPr lang="en-US"/>
          </a:p>
        </p:txBody>
      </p:sp>
    </p:spTree>
    <p:extLst>
      <p:ext uri="{BB962C8B-B14F-4D97-AF65-F5344CB8AC3E}">
        <p14:creationId xmlns:p14="http://schemas.microsoft.com/office/powerpoint/2010/main" val="2965941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967997C-3D7B-4B0C-8CD6-1E21A1F24DFD}" type="slidenum">
              <a:rPr lang="en-US" altLang="en-US" smtClean="0">
                <a:latin typeface="Arial" panose="020B0604020202020204" pitchFamily="34" charset="0"/>
              </a:rPr>
              <a:pPr/>
              <a:t>12</a:t>
            </a:fld>
            <a:endParaRPr lang="en-US" altLang="en-US" smtClean="0">
              <a:latin typeface="Arial" panose="020B0604020202020204" pitchFamily="34" charset="0"/>
            </a:endParaRPr>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r>
              <a:rPr lang="en-US" altLang="en-US" dirty="0" smtClean="0">
                <a:latin typeface="Calibri" panose="020F0502020204030204" pitchFamily="34" charset="0"/>
              </a:rPr>
              <a:t>Ask lots of obvious questions – ask questions that might be obvious if you were face-to-face</a:t>
            </a:r>
          </a:p>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511252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967997C-3D7B-4B0C-8CD6-1E21A1F24DFD}" type="slidenum">
              <a:rPr lang="en-US" altLang="en-US" smtClean="0">
                <a:latin typeface="Arial" panose="020B0604020202020204" pitchFamily="34" charset="0"/>
              </a:rPr>
              <a:pPr/>
              <a:t>13</a:t>
            </a:fld>
            <a:endParaRPr lang="en-US" altLang="en-US" smtClean="0">
              <a:latin typeface="Arial" panose="020B0604020202020204" pitchFamily="34" charset="0"/>
            </a:endParaRPr>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r>
              <a:rPr lang="en-US" altLang="en-US" dirty="0" smtClean="0">
                <a:latin typeface="Calibri" panose="020F0502020204030204" pitchFamily="34" charset="0"/>
              </a:rPr>
              <a:t>Ask lots of obvious questions – ask questions that might be obvious if you were face-to-face</a:t>
            </a:r>
          </a:p>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152197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967997C-3D7B-4B0C-8CD6-1E21A1F24DFD}" type="slidenum">
              <a:rPr lang="en-US" altLang="en-US" smtClean="0">
                <a:solidFill>
                  <a:prstClr val="black"/>
                </a:solidFill>
                <a:latin typeface="Arial" panose="020B0604020202020204" pitchFamily="34" charset="0"/>
              </a:rPr>
              <a:pPr/>
              <a:t>14</a:t>
            </a:fld>
            <a:endParaRPr lang="en-US" altLang="en-US" smtClean="0">
              <a:solidFill>
                <a:prstClr val="black"/>
              </a:solidFill>
              <a:latin typeface="Arial" panose="020B0604020202020204" pitchFamily="34" charset="0"/>
            </a:endParaRPr>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959465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CEA6CD3-A663-4850-BE91-8A8ACF81FC4D}" type="slidenum">
              <a:rPr lang="en-US" altLang="en-US" smtClean="0"/>
              <a:pPr/>
              <a:t>15</a:t>
            </a:fld>
            <a:endParaRPr lang="en-US" altLang="en-US" smtClean="0"/>
          </a:p>
        </p:txBody>
      </p:sp>
      <p:sp>
        <p:nvSpPr>
          <p:cNvPr id="51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latin typeface="Calibri" panose="020F0502020204030204" pitchFamily="34" charset="0"/>
            </a:endParaRPr>
          </a:p>
        </p:txBody>
      </p:sp>
    </p:spTree>
    <p:extLst>
      <p:ext uri="{BB962C8B-B14F-4D97-AF65-F5344CB8AC3E}">
        <p14:creationId xmlns:p14="http://schemas.microsoft.com/office/powerpoint/2010/main" val="3696679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hangingPunct="1">
              <a:spcBef>
                <a:spcPct val="0"/>
              </a:spcBef>
            </a:pPr>
            <a:r>
              <a:rPr lang="en-US" altLang="en-US" smtClean="0">
                <a:latin typeface="Calibri" panose="020F0502020204030204" pitchFamily="34" charset="0"/>
              </a:rPr>
              <a:t>Paraphrasing is restating what you heard the other person say in your own words. It is used to show that you understood, but not necessarily that you agree with, what the other person said. If you disagree, or in a conflict situation, restate the other person’s point of view before stating your own. </a:t>
            </a:r>
            <a:endParaRPr lang="en-US" altLang="en-US" smtClean="0">
              <a:solidFill>
                <a:srgbClr val="FF0000"/>
              </a:solidFill>
              <a:latin typeface="Calibri" panose="020F0502020204030204" pitchFamily="34" charset="0"/>
            </a:endParaRPr>
          </a:p>
          <a:p>
            <a:pPr defTabSz="914400"/>
            <a:endParaRPr lang="en-US" altLang="en-US" smtClean="0">
              <a:latin typeface="Calibri" panose="020F0502020204030204" pitchFamily="34" charset="0"/>
            </a:endParaRPr>
          </a:p>
          <a:p>
            <a:pPr defTabSz="914400"/>
            <a:endParaRPr lang="en-US" altLang="en-US" smtClean="0">
              <a:latin typeface="Calibri" panose="020F0502020204030204" pitchFamily="34" charset="0"/>
            </a:endParaRPr>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4274C06-860C-4A3D-A047-4B2E6FDD1E5C}" type="slidenum">
              <a:rPr lang="en-US" altLang="en-US" smtClean="0"/>
              <a:pPr/>
              <a:t>16</a:t>
            </a:fld>
            <a:endParaRPr lang="en-US" altLang="en-US" smtClean="0"/>
          </a:p>
        </p:txBody>
      </p:sp>
    </p:spTree>
    <p:extLst>
      <p:ext uri="{BB962C8B-B14F-4D97-AF65-F5344CB8AC3E}">
        <p14:creationId xmlns:p14="http://schemas.microsoft.com/office/powerpoint/2010/main" val="1042140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a:endParaRPr lang="en-US" altLang="en-US" dirty="0" smtClean="0">
              <a:latin typeface="Calibri" panose="020F0502020204030204" pitchFamily="34" charset="0"/>
            </a:endParaRPr>
          </a:p>
          <a:p>
            <a:pPr defTabSz="914400"/>
            <a:endParaRPr lang="en-US" altLang="en-US" dirty="0" smtClean="0">
              <a:latin typeface="Calibri" panose="020F0502020204030204" pitchFamily="34" charset="0"/>
            </a:endParaRPr>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4274C06-860C-4A3D-A047-4B2E6FDD1E5C}" type="slidenum">
              <a:rPr lang="en-US" altLang="en-US" smtClean="0">
                <a:solidFill>
                  <a:prstClr val="black"/>
                </a:solidFill>
              </a:rPr>
              <a:pPr/>
              <a:t>17</a:t>
            </a:fld>
            <a:endParaRPr lang="en-US" altLang="en-US" smtClean="0">
              <a:solidFill>
                <a:prstClr val="black"/>
              </a:solidFill>
            </a:endParaRPr>
          </a:p>
        </p:txBody>
      </p:sp>
    </p:spTree>
    <p:extLst>
      <p:ext uri="{BB962C8B-B14F-4D97-AF65-F5344CB8AC3E}">
        <p14:creationId xmlns:p14="http://schemas.microsoft.com/office/powerpoint/2010/main" val="508213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en-US" dirty="0" smtClean="0"/>
              <a:t>Mention that misunderstandings can occur when people are face to face </a:t>
            </a:r>
          </a:p>
          <a:p>
            <a:pPr>
              <a:defRPr/>
            </a:pPr>
            <a:r>
              <a:rPr lang="en-US" dirty="0" smtClean="0"/>
              <a:t>Because of the lack of visual cues the likelihood of misunderstandings greatly increases when people are working virtually. </a:t>
            </a:r>
          </a:p>
          <a:p>
            <a:pPr>
              <a:defRPr/>
            </a:pPr>
            <a:r>
              <a:rPr lang="en-US" dirty="0" smtClean="0"/>
              <a:t>The increased (proactive, frequent, and consistent) use of paraphrasing is an example of the change in behavior and habit effective virtual leaders make.</a:t>
            </a:r>
          </a:p>
          <a:p>
            <a:pPr>
              <a:defRPr/>
            </a:pPr>
            <a:r>
              <a:rPr lang="en-US" b="1" dirty="0" smtClean="0"/>
              <a:t>When?</a:t>
            </a:r>
            <a:endParaRPr lang="en-US" dirty="0" smtClean="0"/>
          </a:p>
          <a:p>
            <a:pPr marL="176131" indent="-176131">
              <a:buFont typeface="Arial" pitchFamily="34" charset="0"/>
              <a:buChar char="•"/>
              <a:defRPr/>
            </a:pPr>
            <a:r>
              <a:rPr lang="en-US" dirty="0" smtClean="0"/>
              <a:t>You want to check your understanding of what the person said</a:t>
            </a:r>
          </a:p>
          <a:p>
            <a:pPr marL="176131" indent="-176131">
              <a:buFont typeface="Arial" pitchFamily="34" charset="0"/>
              <a:buChar char="•"/>
              <a:defRPr/>
            </a:pPr>
            <a:r>
              <a:rPr lang="en-US" dirty="0" smtClean="0"/>
              <a:t>The person has said something confusing or complex</a:t>
            </a:r>
          </a:p>
          <a:p>
            <a:pPr marL="176131" indent="-176131">
              <a:buFont typeface="Arial" pitchFamily="34" charset="0"/>
              <a:buChar char="•"/>
              <a:defRPr/>
            </a:pPr>
            <a:r>
              <a:rPr lang="en-US" dirty="0" smtClean="0"/>
              <a:t>A team member is rambling or stuck on a point</a:t>
            </a:r>
          </a:p>
          <a:p>
            <a:pPr>
              <a:defRPr/>
            </a:pPr>
            <a:r>
              <a:rPr lang="en-US" dirty="0" smtClean="0"/>
              <a:t> </a:t>
            </a:r>
            <a:r>
              <a:rPr lang="en-US" b="1" dirty="0" smtClean="0"/>
              <a:t>Why?</a:t>
            </a:r>
            <a:endParaRPr lang="en-US" dirty="0" smtClean="0"/>
          </a:p>
          <a:p>
            <a:pPr marL="176131" indent="-176131">
              <a:buFont typeface="Arial" pitchFamily="34" charset="0"/>
              <a:buChar char="•"/>
              <a:defRPr/>
            </a:pPr>
            <a:r>
              <a:rPr lang="en-US" dirty="0" smtClean="0"/>
              <a:t>Shows that you understand (but not necessarily that you agree with) what the other person is saying</a:t>
            </a:r>
          </a:p>
          <a:p>
            <a:pPr marL="176131" indent="-176131">
              <a:buFont typeface="Arial" pitchFamily="34" charset="0"/>
              <a:buChar char="•"/>
              <a:defRPr/>
            </a:pPr>
            <a:r>
              <a:rPr lang="en-US" dirty="0" smtClean="0"/>
              <a:t>Moves the conversation along without eroding self-esteem</a:t>
            </a:r>
          </a:p>
          <a:p>
            <a:pPr>
              <a:defRPr/>
            </a:pPr>
            <a:r>
              <a:rPr lang="en-US" dirty="0" smtClean="0"/>
              <a:t> </a:t>
            </a:r>
            <a:r>
              <a:rPr lang="en-US" b="1" dirty="0" smtClean="0"/>
              <a:t>How?</a:t>
            </a:r>
            <a:endParaRPr lang="en-US" dirty="0" smtClean="0"/>
          </a:p>
          <a:p>
            <a:pPr marL="176131" indent="-176131">
              <a:buFont typeface="Arial" pitchFamily="34" charset="0"/>
              <a:buChar char="•"/>
              <a:defRPr/>
            </a:pPr>
            <a:r>
              <a:rPr lang="en-US" dirty="0" smtClean="0"/>
              <a:t>Summarize the content of what the other person has said, in your own words.  Do not show approval or disapproval, and avoid “parroting” the person (using his/her exact words)  </a:t>
            </a:r>
          </a:p>
          <a:p>
            <a:pPr marL="176131" indent="-176131">
              <a:buFont typeface="Arial" pitchFamily="34" charset="0"/>
              <a:buChar char="•"/>
              <a:defRPr/>
            </a:pPr>
            <a:r>
              <a:rPr lang="en-US" dirty="0" smtClean="0"/>
              <a:t>Work hard to understand the other person’s point of view (rather than planning your rebuttal)</a:t>
            </a:r>
          </a:p>
          <a:p>
            <a:pPr marL="176131" indent="-176131">
              <a:buFont typeface="Arial" pitchFamily="34" charset="0"/>
              <a:buChar char="•"/>
              <a:defRPr/>
            </a:pPr>
            <a:r>
              <a:rPr lang="en-US" dirty="0" smtClean="0"/>
              <a:t>If you disagree, restate the other person’s point of view before stating your own</a:t>
            </a:r>
          </a:p>
          <a:p>
            <a:pPr>
              <a:defRPr/>
            </a:pPr>
            <a:endParaRPr lang="en-US" dirty="0" smtClean="0"/>
          </a:p>
          <a:p>
            <a:pPr>
              <a:defRPr/>
            </a:pPr>
            <a:endParaRPr lang="en-US" dirty="0"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4274C06-860C-4A3D-A047-4B2E6FDD1E5C}" type="slidenum">
              <a:rPr lang="en-US" altLang="en-US" smtClean="0">
                <a:solidFill>
                  <a:prstClr val="black"/>
                </a:solidFill>
              </a:rPr>
              <a:pPr/>
              <a:t>18</a:t>
            </a:fld>
            <a:endParaRPr lang="en-US" altLang="en-US" smtClean="0">
              <a:solidFill>
                <a:prstClr val="black"/>
              </a:solidFill>
            </a:endParaRPr>
          </a:p>
        </p:txBody>
      </p:sp>
    </p:spTree>
    <p:extLst>
      <p:ext uri="{BB962C8B-B14F-4D97-AF65-F5344CB8AC3E}">
        <p14:creationId xmlns:p14="http://schemas.microsoft.com/office/powerpoint/2010/main" val="89450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a:endParaRPr lang="en-US" altLang="en-US" dirty="0" smtClean="0">
              <a:latin typeface="Calibri" panose="020F0502020204030204" pitchFamily="34" charset="0"/>
            </a:endParaRPr>
          </a:p>
          <a:p>
            <a:pPr defTabSz="914400"/>
            <a:endParaRPr lang="en-US" altLang="en-US" dirty="0" smtClean="0">
              <a:latin typeface="Calibri" panose="020F0502020204030204" pitchFamily="34" charset="0"/>
            </a:endParaRPr>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4274C06-860C-4A3D-A047-4B2E6FDD1E5C}" type="slidenum">
              <a:rPr lang="en-US" altLang="en-US" smtClean="0">
                <a:solidFill>
                  <a:prstClr val="black"/>
                </a:solidFill>
              </a:rPr>
              <a:pPr/>
              <a:t>19</a:t>
            </a:fld>
            <a:endParaRPr lang="en-US" altLang="en-US" smtClean="0">
              <a:solidFill>
                <a:prstClr val="black"/>
              </a:solidFill>
            </a:endParaRPr>
          </a:p>
        </p:txBody>
      </p:sp>
    </p:spTree>
    <p:extLst>
      <p:ext uri="{BB962C8B-B14F-4D97-AF65-F5344CB8AC3E}">
        <p14:creationId xmlns:p14="http://schemas.microsoft.com/office/powerpoint/2010/main" val="1384969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dirty="0"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4274C06-860C-4A3D-A047-4B2E6FDD1E5C}" type="slidenum">
              <a:rPr lang="en-US" altLang="en-US" smtClean="0">
                <a:solidFill>
                  <a:prstClr val="black"/>
                </a:solidFill>
              </a:rPr>
              <a:pPr/>
              <a:t>20</a:t>
            </a:fld>
            <a:endParaRPr lang="en-US" altLang="en-US" smtClean="0">
              <a:solidFill>
                <a:prstClr val="black"/>
              </a:solidFill>
            </a:endParaRPr>
          </a:p>
        </p:txBody>
      </p:sp>
    </p:spTree>
    <p:extLst>
      <p:ext uri="{BB962C8B-B14F-4D97-AF65-F5344CB8AC3E}">
        <p14:creationId xmlns:p14="http://schemas.microsoft.com/office/powerpoint/2010/main" val="2294420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dirty="0"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4274C06-860C-4A3D-A047-4B2E6FDD1E5C}" type="slidenum">
              <a:rPr lang="en-US" altLang="en-US" smtClean="0">
                <a:solidFill>
                  <a:prstClr val="black"/>
                </a:solidFill>
              </a:rPr>
              <a:pPr/>
              <a:t>21</a:t>
            </a:fld>
            <a:endParaRPr lang="en-US" altLang="en-US" smtClean="0">
              <a:solidFill>
                <a:prstClr val="black"/>
              </a:solidFill>
            </a:endParaRPr>
          </a:p>
        </p:txBody>
      </p:sp>
    </p:spTree>
    <p:extLst>
      <p:ext uri="{BB962C8B-B14F-4D97-AF65-F5344CB8AC3E}">
        <p14:creationId xmlns:p14="http://schemas.microsoft.com/office/powerpoint/2010/main" val="2819896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a:extLst/>
        </p:spPr>
        <p:txBody>
          <a:bodyPr/>
          <a:lstStyle/>
          <a:p>
            <a:pPr eaLnBrk="1" fontAlgn="auto" hangingPunct="1">
              <a:spcBef>
                <a:spcPts val="0"/>
              </a:spcBef>
              <a:spcAft>
                <a:spcPts val="0"/>
              </a:spcAft>
              <a:defRPr/>
            </a:pPr>
            <a:r>
              <a:rPr lang="en-US" dirty="0" smtClean="0"/>
              <a:t>Tell people about the WebEx tools we’ll use for communication (use the “pen” to circle the icons as you describe each one)</a:t>
            </a:r>
          </a:p>
          <a:p>
            <a:pPr marL="171450" indent="-171450" eaLnBrk="1" fontAlgn="auto" hangingPunct="1">
              <a:spcBef>
                <a:spcPts val="0"/>
              </a:spcBef>
              <a:spcAft>
                <a:spcPts val="0"/>
              </a:spcAft>
              <a:buFont typeface="Arial" pitchFamily="34" charset="0"/>
              <a:buChar char="•"/>
              <a:defRPr/>
            </a:pPr>
            <a:r>
              <a:rPr lang="en-US" dirty="0" smtClean="0"/>
              <a:t>Audio button</a:t>
            </a:r>
          </a:p>
          <a:p>
            <a:pPr marL="171450" indent="-171450" eaLnBrk="1" fontAlgn="auto" hangingPunct="1">
              <a:spcBef>
                <a:spcPts val="0"/>
              </a:spcBef>
              <a:spcAft>
                <a:spcPts val="0"/>
              </a:spcAft>
              <a:buFont typeface="Arial" pitchFamily="34" charset="0"/>
              <a:buChar char="•"/>
              <a:defRPr/>
            </a:pPr>
            <a:r>
              <a:rPr lang="en-US" dirty="0" smtClean="0"/>
              <a:t>Mute button</a:t>
            </a:r>
          </a:p>
          <a:p>
            <a:pPr marL="171450" indent="-171450" eaLnBrk="1" fontAlgn="auto" hangingPunct="1">
              <a:spcBef>
                <a:spcPts val="0"/>
              </a:spcBef>
              <a:spcAft>
                <a:spcPts val="0"/>
              </a:spcAft>
              <a:buFont typeface="Arial" pitchFamily="34" charset="0"/>
              <a:buChar char="•"/>
              <a:defRPr/>
            </a:pPr>
            <a:r>
              <a:rPr lang="en-US" dirty="0" smtClean="0"/>
              <a:t>Hand icon</a:t>
            </a:r>
          </a:p>
          <a:p>
            <a:pPr marL="171450" indent="-171450" eaLnBrk="1" fontAlgn="auto" hangingPunct="1">
              <a:spcBef>
                <a:spcPts val="0"/>
              </a:spcBef>
              <a:spcAft>
                <a:spcPts val="0"/>
              </a:spcAft>
              <a:buFont typeface="Arial" pitchFamily="34" charset="0"/>
              <a:buChar char="•"/>
              <a:defRPr/>
            </a:pPr>
            <a:r>
              <a:rPr lang="en-US" dirty="0" smtClean="0"/>
              <a:t>Green check</a:t>
            </a:r>
          </a:p>
          <a:p>
            <a:pPr marL="171450" indent="-171450" eaLnBrk="1" fontAlgn="auto" hangingPunct="1">
              <a:spcBef>
                <a:spcPts val="0"/>
              </a:spcBef>
              <a:spcAft>
                <a:spcPts val="0"/>
              </a:spcAft>
              <a:buFont typeface="Arial" pitchFamily="34" charset="0"/>
              <a:buChar char="•"/>
              <a:defRPr/>
            </a:pPr>
            <a:r>
              <a:rPr lang="en-US" dirty="0" smtClean="0"/>
              <a:t>Red X</a:t>
            </a:r>
          </a:p>
          <a:p>
            <a:pPr marL="171450" indent="-171450" eaLnBrk="1" fontAlgn="auto" hangingPunct="1">
              <a:spcBef>
                <a:spcPts val="0"/>
              </a:spcBef>
              <a:spcAft>
                <a:spcPts val="0"/>
              </a:spcAft>
              <a:buFont typeface="Arial" pitchFamily="34" charset="0"/>
              <a:buChar char="•"/>
              <a:defRPr/>
            </a:pPr>
            <a:r>
              <a:rPr lang="en-US" dirty="0" smtClean="0"/>
              <a:t>Chat box</a:t>
            </a:r>
          </a:p>
          <a:p>
            <a:pPr marL="171450" indent="-171450" eaLnBrk="1" fontAlgn="auto" hangingPunct="1">
              <a:spcBef>
                <a:spcPts val="0"/>
              </a:spcBef>
              <a:spcAft>
                <a:spcPts val="0"/>
              </a:spcAft>
              <a:buFont typeface="Arial" pitchFamily="34" charset="0"/>
              <a:buChar char="•"/>
              <a:defRPr/>
            </a:pPr>
            <a:endParaRPr lang="en-US" dirty="0" smtClean="0"/>
          </a:p>
          <a:p>
            <a:pPr marL="171450" indent="-171450" eaLnBrk="1" fontAlgn="auto" hangingPunct="1">
              <a:spcBef>
                <a:spcPts val="0"/>
              </a:spcBef>
              <a:spcAft>
                <a:spcPts val="0"/>
              </a:spcAft>
              <a:buFont typeface="Arial" pitchFamily="34" charset="0"/>
              <a:buChar char="•"/>
              <a:defRPr/>
            </a:pPr>
            <a:r>
              <a:rPr lang="en-US" dirty="0" smtClean="0"/>
              <a:t>Check to see that people have the workbook (ask them to click on the “green check” if they do)</a:t>
            </a:r>
          </a:p>
          <a:p>
            <a:pPr marL="171450" indent="-171450" eaLnBrk="1" fontAlgn="auto" hangingPunct="1">
              <a:spcBef>
                <a:spcPts val="0"/>
              </a:spcBef>
              <a:spcAft>
                <a:spcPts val="0"/>
              </a:spcAft>
              <a:buFont typeface="Arial" pitchFamily="34" charset="0"/>
              <a:buChar char="•"/>
              <a:defRPr/>
            </a:pPr>
            <a:r>
              <a:rPr lang="en-US" dirty="0" smtClean="0"/>
              <a:t>For those who do not, remind them of the date the email with the workbook was sent and who sent it.</a:t>
            </a:r>
          </a:p>
          <a:p>
            <a:pPr marL="171450" indent="-171450" eaLnBrk="1" fontAlgn="auto" hangingPunct="1">
              <a:spcBef>
                <a:spcPts val="0"/>
              </a:spcBef>
              <a:spcAft>
                <a:spcPts val="0"/>
              </a:spcAft>
              <a:buFont typeface="Arial" pitchFamily="34" charset="0"/>
              <a:buChar char="•"/>
              <a:defRPr/>
            </a:pPr>
            <a:r>
              <a:rPr lang="en-US" dirty="0" smtClean="0"/>
              <a:t>If they can’t find the email, ask one of the participants to email it to them</a:t>
            </a:r>
          </a:p>
          <a:p>
            <a:pPr marL="171450" indent="-171450" eaLnBrk="1" fontAlgn="auto" hangingPunct="1">
              <a:spcBef>
                <a:spcPts val="0"/>
              </a:spcBef>
              <a:spcAft>
                <a:spcPts val="0"/>
              </a:spcAft>
              <a:buFont typeface="Arial" pitchFamily="34" charset="0"/>
              <a:buChar char="•"/>
              <a:defRPr/>
            </a:pPr>
            <a:endParaRPr lang="en-US" dirty="0" smtClean="0"/>
          </a:p>
          <a:p>
            <a:pPr eaLnBrk="1" fontAlgn="auto" hangingPunct="1">
              <a:spcBef>
                <a:spcPts val="0"/>
              </a:spcBef>
              <a:spcAft>
                <a:spcPts val="0"/>
              </a:spcAft>
              <a:buFont typeface="Arial" pitchFamily="34" charset="0"/>
              <a:buNone/>
              <a:defRPr/>
            </a:pPr>
            <a:r>
              <a:rPr lang="en-US" dirty="0" smtClean="0"/>
              <a:t>Transition:  Before we review the objectives and agenda of today’s session let’s do brief introductions</a:t>
            </a: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4183FF1-E16C-4665-9012-775F40347F92}" type="slidenum">
              <a:rPr lang="en-US" altLang="en-US" smtClean="0">
                <a:latin typeface="Arial" panose="020B0604020202020204" pitchFamily="34" charset="0"/>
              </a:rPr>
              <a:pPr/>
              <a:t>3</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451422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dirty="0"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4274C06-860C-4A3D-A047-4B2E6FDD1E5C}" type="slidenum">
              <a:rPr lang="en-US" altLang="en-US" smtClean="0">
                <a:solidFill>
                  <a:prstClr val="black"/>
                </a:solidFill>
              </a:rPr>
              <a:pPr/>
              <a:t>22</a:t>
            </a:fld>
            <a:endParaRPr lang="en-US" altLang="en-US" smtClean="0">
              <a:solidFill>
                <a:prstClr val="black"/>
              </a:solidFill>
            </a:endParaRPr>
          </a:p>
        </p:txBody>
      </p:sp>
    </p:spTree>
    <p:extLst>
      <p:ext uri="{BB962C8B-B14F-4D97-AF65-F5344CB8AC3E}">
        <p14:creationId xmlns:p14="http://schemas.microsoft.com/office/powerpoint/2010/main" val="3147952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xfrm>
            <a:off x="3884613" y="8829675"/>
            <a:ext cx="2971800" cy="465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7D9DF6C-135E-4221-BE3A-241EEB5DBD19}" type="slidenum">
              <a:rPr lang="en-US" altLang="en-US" smtClean="0">
                <a:latin typeface="Arial" panose="020B0604020202020204" pitchFamily="34" charset="0"/>
              </a:rPr>
              <a:pPr>
                <a:spcBef>
                  <a:spcPct val="0"/>
                </a:spcBef>
              </a:pPr>
              <a:t>23</a:t>
            </a:fld>
            <a:endParaRPr lang="en-US" altLang="en-US" smtClean="0">
              <a:latin typeface="Arial" panose="020B0604020202020204" pitchFamily="34" charset="0"/>
            </a:endParaRPr>
          </a:p>
        </p:txBody>
      </p:sp>
      <p:sp>
        <p:nvSpPr>
          <p:cNvPr id="63491" name="Rectangle 2"/>
          <p:cNvSpPr>
            <a:spLocks noGrp="1" noRot="1" noChangeAspect="1" noChangeArrowheads="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xfrm>
            <a:off x="685800" y="4416425"/>
            <a:ext cx="548640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1584587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latin typeface="Calibri" panose="020F0502020204030204" pitchFamily="34" charset="0"/>
            </a:endParaRPr>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BA891DE-CDE6-4B55-8CFD-3171617023E2}" type="slidenum">
              <a:rPr lang="en-US" altLang="en-US" smtClean="0"/>
              <a:pPr/>
              <a:t>24</a:t>
            </a:fld>
            <a:endParaRPr lang="en-US" altLang="en-US" smtClean="0"/>
          </a:p>
        </p:txBody>
      </p:sp>
    </p:spTree>
    <p:extLst>
      <p:ext uri="{BB962C8B-B14F-4D97-AF65-F5344CB8AC3E}">
        <p14:creationId xmlns:p14="http://schemas.microsoft.com/office/powerpoint/2010/main" val="1397280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t>27</a:t>
            </a:fld>
            <a:endParaRPr lang="en-US"/>
          </a:p>
        </p:txBody>
      </p:sp>
    </p:spTree>
    <p:extLst>
      <p:ext uri="{BB962C8B-B14F-4D97-AF65-F5344CB8AC3E}">
        <p14:creationId xmlns:p14="http://schemas.microsoft.com/office/powerpoint/2010/main" val="3765863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t>28</a:t>
            </a:fld>
            <a:endParaRPr lang="en-US"/>
          </a:p>
        </p:txBody>
      </p:sp>
    </p:spTree>
    <p:extLst>
      <p:ext uri="{BB962C8B-B14F-4D97-AF65-F5344CB8AC3E}">
        <p14:creationId xmlns:p14="http://schemas.microsoft.com/office/powerpoint/2010/main" val="1675923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dirty="0" smtClean="0">
                <a:latin typeface="+mn-lt"/>
              </a:rPr>
              <a:t>A balanced response is a technique for providing constructive feedback about and idea or proposal a matrix partner has suggested without being confrontational or diminishing self-esteem. </a:t>
            </a:r>
            <a:r>
              <a:rPr lang="en-US" dirty="0" smtClean="0"/>
              <a:t>A balanced response has several benefits. It a</a:t>
            </a:r>
            <a:r>
              <a:rPr lang="en-US" altLang="en-US" dirty="0" smtClean="0"/>
              <a:t>llows strengths to be leveraged regardless of weaknesses, it allows weaknesses to be overcome without losing sight of strengths, it highlights points of agreement, it ensures consideration of new and unusual ideas, and it effectively positions concerns for problem solving. Let’s take a look at how to effectively apply this communication technique.</a:t>
            </a:r>
          </a:p>
          <a:p>
            <a:pPr>
              <a:defRPr/>
            </a:pPr>
            <a:endParaRPr lang="en-US" dirty="0" smtClean="0"/>
          </a:p>
          <a:p>
            <a:pPr>
              <a:defRPr/>
            </a:pPr>
            <a:endParaRPr lang="en-US" dirty="0" smtClean="0"/>
          </a:p>
          <a:p>
            <a:pP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t>29</a:t>
            </a:fld>
            <a:endParaRPr lang="en-US"/>
          </a:p>
        </p:txBody>
      </p:sp>
    </p:spTree>
    <p:extLst>
      <p:ext uri="{BB962C8B-B14F-4D97-AF65-F5344CB8AC3E}">
        <p14:creationId xmlns:p14="http://schemas.microsoft.com/office/powerpoint/2010/main" val="1793498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dirty="0" smtClean="0">
                <a:latin typeface="+mn-lt"/>
              </a:rPr>
              <a:t>A balanced response is a technique for providing constructive feedback about and idea or proposal a matrix partner has suggested without being confrontational or diminishing self-esteem. </a:t>
            </a:r>
            <a:r>
              <a:rPr lang="en-US" dirty="0" smtClean="0"/>
              <a:t>A balanced response has several benefits. It a</a:t>
            </a:r>
            <a:r>
              <a:rPr lang="en-US" altLang="en-US" dirty="0" smtClean="0"/>
              <a:t>llows strengths to be leveraged regardless of weaknesses, it allows weaknesses to be overcome without losing sight of strengths, it highlights points of agreement, it ensures consideration of new and unusual ideas, and it effectively positions concerns for problem solving. Let’s take a look at how to effectively apply this communication technique.</a:t>
            </a:r>
          </a:p>
          <a:p>
            <a:pPr>
              <a:defRPr/>
            </a:pPr>
            <a:endParaRPr lang="en-US" dirty="0" smtClean="0"/>
          </a:p>
          <a:p>
            <a:pPr>
              <a:defRPr/>
            </a:pPr>
            <a:endParaRPr lang="en-US" dirty="0" smtClean="0"/>
          </a:p>
          <a:p>
            <a:pP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t>30</a:t>
            </a:fld>
            <a:endParaRPr lang="en-US"/>
          </a:p>
        </p:txBody>
      </p:sp>
    </p:spTree>
    <p:extLst>
      <p:ext uri="{BB962C8B-B14F-4D97-AF65-F5344CB8AC3E}">
        <p14:creationId xmlns:p14="http://schemas.microsoft.com/office/powerpoint/2010/main" val="3724763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dirty="0" smtClean="0">
                <a:latin typeface="+mn-lt"/>
              </a:rPr>
              <a:t>A balanced response is a technique for providing constructive feedback about and idea or proposal a matrix partner has suggested without being confrontational or diminishing self-esteem. </a:t>
            </a:r>
            <a:r>
              <a:rPr lang="en-US" dirty="0" smtClean="0"/>
              <a:t>A balanced response has several benefits. It a</a:t>
            </a:r>
            <a:r>
              <a:rPr lang="en-US" altLang="en-US" dirty="0" smtClean="0"/>
              <a:t>llows strengths to be leveraged regardless of weaknesses, it allows weaknesses to be overcome without losing sight of strengths, it highlights points of agreement, it ensures consideration of new and unusual ideas, and it effectively positions concerns for problem solving. Let’s take a look at how to effectively apply this communication technique.</a:t>
            </a:r>
          </a:p>
          <a:p>
            <a:pPr>
              <a:defRPr/>
            </a:pPr>
            <a:endParaRPr lang="en-US" dirty="0" smtClean="0"/>
          </a:p>
          <a:p>
            <a:pPr>
              <a:defRPr/>
            </a:pPr>
            <a:endParaRPr lang="en-US" dirty="0" smtClean="0"/>
          </a:p>
          <a:p>
            <a:pPr>
              <a:defRPr/>
            </a:pPr>
            <a:endParaRPr lang="en-US" smtClean="0"/>
          </a:p>
          <a:p>
            <a:endParaRPr lang="en-US"/>
          </a:p>
        </p:txBody>
      </p:sp>
      <p:sp>
        <p:nvSpPr>
          <p:cNvPr id="4" name="Slide Number Placeholder 3"/>
          <p:cNvSpPr>
            <a:spLocks noGrp="1"/>
          </p:cNvSpPr>
          <p:nvPr>
            <p:ph type="sldNum" sz="quarter" idx="10"/>
          </p:nvPr>
        </p:nvSpPr>
        <p:spPr/>
        <p:txBody>
          <a:bodyPr/>
          <a:lstStyle/>
          <a:p>
            <a:fld id="{20A875A7-C48B-4CCB-8A7F-EB9FD75DA121}"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894688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dirty="0" smtClean="0">
                <a:latin typeface="+mn-lt"/>
              </a:rPr>
              <a:t>A balanced response is a technique for providing constructive feedback about and idea or proposal a matrix partner has suggested without being confrontational or diminishing self-esteem. </a:t>
            </a:r>
            <a:r>
              <a:rPr lang="en-US" dirty="0" smtClean="0"/>
              <a:t>A balanced response has several benefits. It a</a:t>
            </a:r>
            <a:r>
              <a:rPr lang="en-US" altLang="en-US" dirty="0" smtClean="0"/>
              <a:t>llows strengths to be leveraged regardless of weaknesses, it allows weaknesses to be overcome without losing sight of strengths, it highlights points of agreement, it ensures consideration of new and unusual ideas, and it effectively positions concerns for problem solving. Let’s take a look at how to effectively apply this communication technique.</a:t>
            </a:r>
          </a:p>
          <a:p>
            <a:pPr>
              <a:defRPr/>
            </a:pPr>
            <a:endParaRPr lang="en-US" dirty="0" smtClean="0"/>
          </a:p>
          <a:p>
            <a:pPr>
              <a:defRPr/>
            </a:pPr>
            <a:endParaRPr lang="en-US" dirty="0" smtClean="0"/>
          </a:p>
          <a:p>
            <a:pPr>
              <a:defRPr/>
            </a:pPr>
            <a:endParaRPr lang="en-US" smtClean="0"/>
          </a:p>
          <a:p>
            <a:endParaRPr lang="en-US"/>
          </a:p>
        </p:txBody>
      </p:sp>
      <p:sp>
        <p:nvSpPr>
          <p:cNvPr id="4" name="Slide Number Placeholder 3"/>
          <p:cNvSpPr>
            <a:spLocks noGrp="1"/>
          </p:cNvSpPr>
          <p:nvPr>
            <p:ph type="sldNum" sz="quarter" idx="10"/>
          </p:nvPr>
        </p:nvSpPr>
        <p:spPr/>
        <p:txBody>
          <a:bodyPr/>
          <a:lstStyle/>
          <a:p>
            <a:fld id="{20A875A7-C48B-4CCB-8A7F-EB9FD75DA121}"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183312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eaLnBrk="1" fontAlgn="auto" hangingPunct="1">
              <a:spcBef>
                <a:spcPct val="0"/>
              </a:spcBef>
              <a:spcAft>
                <a:spcPts val="0"/>
              </a:spcAft>
              <a:defRPr/>
            </a:pPr>
            <a:r>
              <a:rPr lang="en-US" dirty="0" smtClean="0"/>
              <a:t>This exchange between and manager and her direct report is an example of a balanced response </a:t>
            </a:r>
            <a:r>
              <a:rPr lang="en-US" dirty="0" smtClean="0">
                <a:solidFill>
                  <a:schemeClr val="tx2">
                    <a:lumMod val="60000"/>
                    <a:lumOff val="40000"/>
                  </a:schemeClr>
                </a:solidFill>
              </a:rPr>
              <a:t>since the manager focused on the positive aspects of her </a:t>
            </a:r>
            <a:r>
              <a:rPr lang="en-US" dirty="0" err="1" smtClean="0">
                <a:solidFill>
                  <a:schemeClr val="tx2">
                    <a:lumMod val="60000"/>
                    <a:lumOff val="40000"/>
                  </a:schemeClr>
                </a:solidFill>
              </a:rPr>
              <a:t>downline’s</a:t>
            </a:r>
            <a:r>
              <a:rPr lang="en-US" dirty="0" smtClean="0">
                <a:solidFill>
                  <a:schemeClr val="tx2">
                    <a:lumMod val="60000"/>
                    <a:lumOff val="40000"/>
                  </a:schemeClr>
                </a:solidFill>
              </a:rPr>
              <a:t> idea. Also, she added to the thought by using a “how to” statement. </a:t>
            </a:r>
          </a:p>
        </p:txBody>
      </p:sp>
      <p:sp>
        <p:nvSpPr>
          <p:cNvPr id="4" name="Slide Number Placeholder 3"/>
          <p:cNvSpPr>
            <a:spLocks noGrp="1"/>
          </p:cNvSpPr>
          <p:nvPr>
            <p:ph type="sldNum" sz="quarter" idx="10"/>
          </p:nvPr>
        </p:nvSpPr>
        <p:spPr/>
        <p:txBody>
          <a:bodyPr/>
          <a:lstStyle/>
          <a:p>
            <a:fld id="{20A875A7-C48B-4CCB-8A7F-EB9FD75DA121}"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737999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Calibri" panose="020F0502020204030204" pitchFamily="34" charset="0"/>
              </a:rPr>
              <a:t>Review session objectives</a:t>
            </a:r>
          </a:p>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t>5</a:t>
            </a:fld>
            <a:endParaRPr lang="en-US"/>
          </a:p>
        </p:txBody>
      </p:sp>
    </p:spTree>
    <p:extLst>
      <p:ext uri="{BB962C8B-B14F-4D97-AF65-F5344CB8AC3E}">
        <p14:creationId xmlns:p14="http://schemas.microsoft.com/office/powerpoint/2010/main" val="2248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t>34</a:t>
            </a:fld>
            <a:endParaRPr lang="en-US"/>
          </a:p>
        </p:txBody>
      </p:sp>
    </p:spTree>
    <p:extLst>
      <p:ext uri="{BB962C8B-B14F-4D97-AF65-F5344CB8AC3E}">
        <p14:creationId xmlns:p14="http://schemas.microsoft.com/office/powerpoint/2010/main" val="4079629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t>35</a:t>
            </a:fld>
            <a:endParaRPr lang="en-US"/>
          </a:p>
        </p:txBody>
      </p:sp>
    </p:spTree>
    <p:extLst>
      <p:ext uri="{BB962C8B-B14F-4D97-AF65-F5344CB8AC3E}">
        <p14:creationId xmlns:p14="http://schemas.microsoft.com/office/powerpoint/2010/main" val="2485844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029223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25" marR="0" indent="-174625" algn="l" defTabSz="914400" rtl="0" eaLnBrk="1" fontAlgn="auto" latinLnBrk="0" hangingPunct="1">
              <a:lnSpc>
                <a:spcPct val="100000"/>
              </a:lnSpc>
              <a:spcBef>
                <a:spcPct val="0"/>
              </a:spcBef>
              <a:spcAft>
                <a:spcPts val="0"/>
              </a:spcAft>
              <a:buClrTx/>
              <a:buSzTx/>
              <a:buFontTx/>
              <a:buChar char="•"/>
              <a:tabLst/>
              <a:defRPr/>
            </a:pPr>
            <a:r>
              <a:rPr lang="en-US" altLang="en-US" b="0" dirty="0" smtClean="0">
                <a:latin typeface="Calibri" panose="020F0502020204030204" pitchFamily="34" charset="0"/>
              </a:rPr>
              <a:t>Let’s take a deeper dive into the second topic, managing accountability remotely.</a:t>
            </a:r>
          </a:p>
          <a:p>
            <a:pPr marL="0" indent="0" eaLnBrk="1" hangingPunct="1">
              <a:spcBef>
                <a:spcPct val="0"/>
              </a:spcBef>
              <a:buFontTx/>
              <a:buNone/>
            </a:pPr>
            <a:endParaRPr lang="en-US" altLang="en-US" b="0"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20A875A7-C48B-4CCB-8A7F-EB9FD75DA121}"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528458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Tx/>
              <a:buChar char="•"/>
            </a:pPr>
            <a:r>
              <a:rPr lang="en-US" altLang="en-US" smtClean="0">
                <a:latin typeface="Calibri" panose="020F0502020204030204" pitchFamily="34" charset="0"/>
              </a:rPr>
              <a:t>Accountability is a topic that often comes up when we ask virtual leaders what they find challenging.  This is especially true if you are leading matrixed or project teams where team members do not report to you.</a:t>
            </a:r>
          </a:p>
          <a:p>
            <a:pPr marL="171450" indent="-171450" eaLnBrk="1" hangingPunct="1">
              <a:spcBef>
                <a:spcPct val="0"/>
              </a:spcBef>
              <a:buFontTx/>
              <a:buChar char="•"/>
            </a:pPr>
            <a:r>
              <a:rPr lang="en-US" altLang="en-US" smtClean="0">
                <a:latin typeface="Calibri" panose="020F0502020204030204" pitchFamily="34" charset="0"/>
              </a:rPr>
              <a:t>Like this cartoon shows, it is much easier for people to hide from accountability in a virtual setting and we will discuss this further shortly.</a:t>
            </a:r>
          </a:p>
          <a:p>
            <a:pPr marL="171450" indent="-171450" eaLnBrk="1" hangingPunct="1">
              <a:spcBef>
                <a:spcPct val="0"/>
              </a:spcBef>
              <a:buFontTx/>
              <a:buChar char="•"/>
            </a:pPr>
            <a:r>
              <a:rPr lang="en-US" altLang="en-US" b="1" smtClean="0">
                <a:latin typeface="Calibri" panose="020F0502020204030204" pitchFamily="34" charset="0"/>
              </a:rPr>
              <a:t>Transition: Let’s take a minute to define accountability and look at the accountability scale, which is one useful way to consider this concept.</a:t>
            </a:r>
          </a:p>
          <a:p>
            <a:pPr marL="171450" indent="-171450" eaLnBrk="1" hangingPunct="1">
              <a:spcBef>
                <a:spcPct val="0"/>
              </a:spcBef>
              <a:buFontTx/>
              <a:buChar char="•"/>
            </a:pPr>
            <a:endParaRPr lang="en-US" altLang="en-US" smtClean="0">
              <a:latin typeface="Calibri" panose="020F0502020204030204" pitchFamily="34" charset="0"/>
            </a:endParaRPr>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0F4A146-8969-4E09-9ADB-68798D004F0E}" type="slidenum">
              <a:rPr lang="en-US" altLang="en-US" smtClean="0">
                <a:ea typeface="MS PGothic" panose="020B0600070205080204" pitchFamily="34" charset="-128"/>
              </a:rPr>
              <a:pPr/>
              <a:t>38</a:t>
            </a:fld>
            <a:endParaRPr lang="en-US" altLang="en-US" smtClean="0">
              <a:ea typeface="MS PGothic" panose="020B0600070205080204" pitchFamily="34" charset="-128"/>
            </a:endParaRPr>
          </a:p>
        </p:txBody>
      </p:sp>
    </p:spTree>
    <p:extLst>
      <p:ext uri="{BB962C8B-B14F-4D97-AF65-F5344CB8AC3E}">
        <p14:creationId xmlns:p14="http://schemas.microsoft.com/office/powerpoint/2010/main" val="3975986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latin typeface="Calibri" panose="020F0502020204030204" pitchFamily="34" charset="0"/>
            </a:endParaRP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C3AC638-D8DE-4D3D-B8CE-4CB27780F268}" type="slidenum">
              <a:rPr lang="en-US" altLang="en-US" smtClean="0"/>
              <a:pPr/>
              <a:t>39</a:t>
            </a:fld>
            <a:endParaRPr lang="en-US" altLang="en-US" smtClean="0"/>
          </a:p>
        </p:txBody>
      </p:sp>
    </p:spTree>
    <p:extLst>
      <p:ext uri="{BB962C8B-B14F-4D97-AF65-F5344CB8AC3E}">
        <p14:creationId xmlns:p14="http://schemas.microsoft.com/office/powerpoint/2010/main" val="3525220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Tx/>
              <a:buChar char="•"/>
              <a:defRPr/>
            </a:pPr>
            <a:r>
              <a:rPr lang="en-US" dirty="0" smtClean="0">
                <a:latin typeface="Calibri" panose="020F0502020204030204" pitchFamily="34" charset="0"/>
              </a:rPr>
              <a:t>Managers need to trust employees and not micro-manage and check-in too often</a:t>
            </a:r>
          </a:p>
          <a:p>
            <a:pPr marL="171450" indent="-171450" eaLnBrk="1" hangingPunct="1">
              <a:spcBef>
                <a:spcPct val="0"/>
              </a:spcBef>
              <a:buFontTx/>
              <a:buChar char="•"/>
              <a:defRPr/>
            </a:pPr>
            <a:r>
              <a:rPr lang="en-US" dirty="0" smtClean="0">
                <a:latin typeface="Calibri" panose="020F0502020204030204" pitchFamily="34" charset="0"/>
              </a:rPr>
              <a:t>At the same time remote employees might not be aware of the change in priorities, so leaders need to help people adjust priorities when situation changes</a:t>
            </a:r>
          </a:p>
          <a:p>
            <a:pPr marL="171450" indent="-171450" eaLnBrk="1" hangingPunct="1">
              <a:spcBef>
                <a:spcPct val="0"/>
              </a:spcBef>
              <a:buFontTx/>
              <a:buChar char="•"/>
              <a:defRPr/>
            </a:pPr>
            <a:r>
              <a:rPr lang="en-US" dirty="0" smtClean="0">
                <a:latin typeface="Calibri" panose="020F0502020204030204" pitchFamily="34" charset="0"/>
              </a:rPr>
              <a:t>Team members become less aware of what others are doing. Therefore there might be less peer influence to accomplish certain tasks on time.</a:t>
            </a:r>
          </a:p>
          <a:p>
            <a:pPr marL="171450" indent="-171450" eaLnBrk="1" hangingPunct="1">
              <a:spcBef>
                <a:spcPct val="0"/>
              </a:spcBef>
              <a:buFontTx/>
              <a:buChar char="•"/>
              <a:defRPr/>
            </a:pPr>
            <a:r>
              <a:rPr lang="en-US" dirty="0" smtClean="0">
                <a:latin typeface="Calibri" panose="020F0502020204030204" pitchFamily="34" charset="0"/>
              </a:rPr>
              <a:t>Managers need to balance the need to monitor the performance with the need to respect person’s autonomy. Virtual environment also makes it less convenient for people to discuss hesitations or challenges they face in working on the project. So the managers need to proactively probe if there are any obstacles and if the employee needs support in overcoming these.</a:t>
            </a:r>
          </a:p>
          <a:p>
            <a:pPr marL="171450" indent="-171450" eaLnBrk="1" hangingPunct="1">
              <a:spcBef>
                <a:spcPct val="0"/>
              </a:spcBef>
              <a:buFontTx/>
              <a:buChar char="•"/>
              <a:defRPr/>
            </a:pPr>
            <a:r>
              <a:rPr lang="en-US" dirty="0" smtClean="0">
                <a:latin typeface="Calibri" panose="020F0502020204030204" pitchFamily="34" charset="0"/>
              </a:rPr>
              <a:t>With less face time, there are fewer opportunities to directly observe performance. This is why it might make sense to develop alternative performance measures. It can also be the case that metrics need to be comparable across team members with different areas of responsibility. For such instances we might want to consider an example of one of the virtual leaders from and IT consultancy: </a:t>
            </a:r>
          </a:p>
          <a:p>
            <a:pPr marL="628650" lvl="1" indent="-171450" eaLnBrk="1" hangingPunct="1">
              <a:spcBef>
                <a:spcPct val="0"/>
              </a:spcBef>
              <a:buFontTx/>
              <a:buChar char="•"/>
              <a:defRPr/>
            </a:pPr>
            <a:r>
              <a:rPr lang="en-US" dirty="0" smtClean="0">
                <a:latin typeface="Calibri" panose="020F0502020204030204" pitchFamily="34" charset="0"/>
              </a:rPr>
              <a:t>“I’ve created an activity based scoring template: every activity has a certain score based on strategic involvement in organizational goals (weekly basis).” Scoring template provides quantitative measure of performance (goal is 600 points). On weekly team calls everybody talks about individual goal achievement.</a:t>
            </a:r>
          </a:p>
          <a:p>
            <a:pPr marL="628650" lvl="1" indent="-171450" eaLnBrk="1" hangingPunct="1">
              <a:spcBef>
                <a:spcPct val="0"/>
              </a:spcBef>
              <a:buFontTx/>
              <a:buChar char="•"/>
              <a:defRPr/>
            </a:pPr>
            <a:r>
              <a:rPr lang="en-US" dirty="0" smtClean="0">
                <a:latin typeface="Calibri" panose="020F0502020204030204" pitchFamily="34" charset="0"/>
              </a:rPr>
              <a:t>Ask people to submit recap/summary of daily/weekly activity/accomplishments (e.g., merchandisers take photo of product set up, insurance engineers submit site inspection reports)</a:t>
            </a:r>
          </a:p>
          <a:p>
            <a:pPr marL="628650" lvl="1" indent="-171450" eaLnBrk="1" hangingPunct="1">
              <a:spcBef>
                <a:spcPct val="0"/>
              </a:spcBef>
              <a:buFontTx/>
              <a:buChar char="•"/>
              <a:defRPr/>
            </a:pPr>
            <a:endParaRPr lang="en-US" dirty="0" smtClean="0">
              <a:latin typeface="Calibri" panose="020F0502020204030204" pitchFamily="34" charset="0"/>
            </a:endParaRPr>
          </a:p>
          <a:p>
            <a:pPr eaLnBrk="1" hangingPunct="1">
              <a:spcBef>
                <a:spcPct val="0"/>
              </a:spcBef>
            </a:pPr>
            <a:endParaRPr lang="en-US" altLang="en-US" dirty="0" smtClean="0">
              <a:latin typeface="Calibri" panose="020F0502020204030204" pitchFamily="34" charset="0"/>
            </a:endParaRP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C3AC638-D8DE-4D3D-B8CE-4CB27780F268}" type="slidenum">
              <a:rPr lang="en-US" altLang="en-US" smtClean="0">
                <a:solidFill>
                  <a:prstClr val="black"/>
                </a:solidFill>
              </a:rPr>
              <a:pPr/>
              <a:t>40</a:t>
            </a:fld>
            <a:endParaRPr lang="en-US" altLang="en-US" smtClean="0">
              <a:solidFill>
                <a:prstClr val="black"/>
              </a:solidFill>
            </a:endParaRPr>
          </a:p>
        </p:txBody>
      </p:sp>
    </p:spTree>
    <p:extLst>
      <p:ext uri="{BB962C8B-B14F-4D97-AF65-F5344CB8AC3E}">
        <p14:creationId xmlns:p14="http://schemas.microsoft.com/office/powerpoint/2010/main" val="1655433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Tx/>
              <a:buChar char="•"/>
              <a:defRPr/>
            </a:pPr>
            <a:r>
              <a:rPr lang="en-US" dirty="0" smtClean="0">
                <a:latin typeface="Calibri" panose="020F0502020204030204" pitchFamily="34" charset="0"/>
              </a:rPr>
              <a:t>Managers need to trust employees and not micro-manage and check-in too often</a:t>
            </a:r>
          </a:p>
          <a:p>
            <a:pPr marL="171450" indent="-171450" eaLnBrk="1" hangingPunct="1">
              <a:spcBef>
                <a:spcPct val="0"/>
              </a:spcBef>
              <a:buFontTx/>
              <a:buChar char="•"/>
              <a:defRPr/>
            </a:pPr>
            <a:r>
              <a:rPr lang="en-US" dirty="0" smtClean="0">
                <a:latin typeface="Calibri" panose="020F0502020204030204" pitchFamily="34" charset="0"/>
              </a:rPr>
              <a:t>At the same time remote employees might not be aware of the change in priorities, so leaders need to help people adjust priorities when situation changes</a:t>
            </a:r>
          </a:p>
          <a:p>
            <a:pPr marL="171450" indent="-171450" eaLnBrk="1" hangingPunct="1">
              <a:spcBef>
                <a:spcPct val="0"/>
              </a:spcBef>
              <a:buFontTx/>
              <a:buChar char="•"/>
              <a:defRPr/>
            </a:pPr>
            <a:r>
              <a:rPr lang="en-US" dirty="0" smtClean="0">
                <a:latin typeface="Calibri" panose="020F0502020204030204" pitchFamily="34" charset="0"/>
              </a:rPr>
              <a:t>Team members become less aware of what others are doing. Therefore there might be less peer influence to accomplish certain tasks on time.</a:t>
            </a:r>
          </a:p>
          <a:p>
            <a:pPr marL="171450" indent="-171450" eaLnBrk="1" hangingPunct="1">
              <a:spcBef>
                <a:spcPct val="0"/>
              </a:spcBef>
              <a:buFontTx/>
              <a:buChar char="•"/>
              <a:defRPr/>
            </a:pPr>
            <a:r>
              <a:rPr lang="en-US" dirty="0" smtClean="0">
                <a:latin typeface="Calibri" panose="020F0502020204030204" pitchFamily="34" charset="0"/>
              </a:rPr>
              <a:t>Managers need to balance the need to monitor the performance with the need to respect person’s autonomy. Virtual environment also makes it less convenient for people to discuss hesitations or challenges they face in working on the project. So the managers need to proactively probe if there are any obstacles and if the employee needs support in overcoming these.</a:t>
            </a:r>
          </a:p>
          <a:p>
            <a:pPr marL="171450" indent="-171450" eaLnBrk="1" hangingPunct="1">
              <a:spcBef>
                <a:spcPct val="0"/>
              </a:spcBef>
              <a:buFontTx/>
              <a:buChar char="•"/>
              <a:defRPr/>
            </a:pPr>
            <a:r>
              <a:rPr lang="en-US" dirty="0" smtClean="0">
                <a:latin typeface="Calibri" panose="020F0502020204030204" pitchFamily="34" charset="0"/>
              </a:rPr>
              <a:t>With less face time, there are fewer opportunities to directly observe performance. This is why it might make sense to develop alternative performance measures. It can also be the case that metrics need to be comparable across team members with different areas of responsibility. For such instances we might want to consider an example of one of the virtual leaders from and IT consultancy: </a:t>
            </a:r>
          </a:p>
          <a:p>
            <a:pPr marL="628650" lvl="1" indent="-171450" eaLnBrk="1" hangingPunct="1">
              <a:spcBef>
                <a:spcPct val="0"/>
              </a:spcBef>
              <a:buFontTx/>
              <a:buChar char="•"/>
              <a:defRPr/>
            </a:pPr>
            <a:r>
              <a:rPr lang="en-US" dirty="0" smtClean="0">
                <a:latin typeface="Calibri" panose="020F0502020204030204" pitchFamily="34" charset="0"/>
              </a:rPr>
              <a:t>“I’ve created an activity based scoring template: every activity has a certain score based on strategic involvement in organizational goals (weekly basis).” Scoring template provides quantitative measure of performance (goal is 600 points). On weekly team calls everybody talks about individual goal achievement.</a:t>
            </a:r>
          </a:p>
          <a:p>
            <a:pPr marL="628650" lvl="1" indent="-171450" eaLnBrk="1" hangingPunct="1">
              <a:spcBef>
                <a:spcPct val="0"/>
              </a:spcBef>
              <a:buFontTx/>
              <a:buChar char="•"/>
              <a:defRPr/>
            </a:pPr>
            <a:r>
              <a:rPr lang="en-US" dirty="0" smtClean="0">
                <a:latin typeface="Calibri" panose="020F0502020204030204" pitchFamily="34" charset="0"/>
              </a:rPr>
              <a:t>Ask people to submit recap/summary of daily/weekly activity/accomplishments (e.g., merchandisers take photo of product set up, insurance engineers submit site inspection reports)</a:t>
            </a:r>
          </a:p>
          <a:p>
            <a:pPr marL="628650" lvl="1" indent="-171450" eaLnBrk="1" hangingPunct="1">
              <a:spcBef>
                <a:spcPct val="0"/>
              </a:spcBef>
              <a:buFontTx/>
              <a:buChar char="•"/>
              <a:defRPr/>
            </a:pPr>
            <a:endParaRPr lang="en-US" dirty="0" smtClean="0">
              <a:latin typeface="Calibri" panose="020F0502020204030204" pitchFamily="34" charset="0"/>
            </a:endParaRPr>
          </a:p>
          <a:p>
            <a:pPr eaLnBrk="1" hangingPunct="1">
              <a:spcBef>
                <a:spcPct val="0"/>
              </a:spcBef>
            </a:pPr>
            <a:endParaRPr lang="en-US" altLang="en-US" dirty="0" smtClean="0">
              <a:latin typeface="Calibri" panose="020F0502020204030204" pitchFamily="34" charset="0"/>
            </a:endParaRP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C3AC638-D8DE-4D3D-B8CE-4CB27780F268}" type="slidenum">
              <a:rPr lang="en-US" altLang="en-US" smtClean="0">
                <a:solidFill>
                  <a:prstClr val="black"/>
                </a:solidFill>
              </a:rPr>
              <a:pPr/>
              <a:t>41</a:t>
            </a:fld>
            <a:endParaRPr lang="en-US" altLang="en-US" smtClean="0">
              <a:solidFill>
                <a:prstClr val="black"/>
              </a:solidFill>
            </a:endParaRPr>
          </a:p>
        </p:txBody>
      </p:sp>
    </p:spTree>
    <p:extLst>
      <p:ext uri="{BB962C8B-B14F-4D97-AF65-F5344CB8AC3E}">
        <p14:creationId xmlns:p14="http://schemas.microsoft.com/office/powerpoint/2010/main" val="3431403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Tx/>
              <a:buChar char="•"/>
              <a:defRPr/>
            </a:pPr>
            <a:r>
              <a:rPr lang="en-US" dirty="0" smtClean="0">
                <a:latin typeface="Calibri" panose="020F0502020204030204" pitchFamily="34" charset="0"/>
              </a:rPr>
              <a:t>You “Wait and hope” that poor performance will improve on its own without a conversation about meeting commitments and delivering results.</a:t>
            </a:r>
          </a:p>
          <a:p>
            <a:pPr marL="171450" indent="-171450" eaLnBrk="1" hangingPunct="1">
              <a:spcBef>
                <a:spcPct val="0"/>
              </a:spcBef>
              <a:buFontTx/>
              <a:buChar char="•"/>
              <a:defRPr/>
            </a:pPr>
            <a:r>
              <a:rPr lang="en-US" dirty="0" smtClean="0">
                <a:latin typeface="Calibri" panose="020F0502020204030204" pitchFamily="34" charset="0"/>
              </a:rPr>
              <a:t>You assume that sending indirect messages and subtle signals will convey your dissatisfaction and clarify what needs to happen differently.</a:t>
            </a:r>
          </a:p>
          <a:p>
            <a:pPr marL="171450" indent="-171450" eaLnBrk="1" hangingPunct="1">
              <a:spcBef>
                <a:spcPct val="0"/>
              </a:spcBef>
              <a:buFontTx/>
              <a:buChar char="•"/>
              <a:defRPr/>
            </a:pPr>
            <a:r>
              <a:rPr lang="en-US" dirty="0" smtClean="0">
                <a:latin typeface="Calibri" panose="020F0502020204030204" pitchFamily="34" charset="0"/>
              </a:rPr>
              <a:t>You are certain that differing points of view will lead to an uncomfortable conversation or a real disagreement, and decide to let it go and avoid the conflict.</a:t>
            </a:r>
          </a:p>
          <a:p>
            <a:pPr marL="171450" indent="-171450" eaLnBrk="1" hangingPunct="1">
              <a:spcBef>
                <a:spcPct val="0"/>
              </a:spcBef>
              <a:buFontTx/>
              <a:buChar char="•"/>
              <a:defRPr/>
            </a:pPr>
            <a:r>
              <a:rPr lang="en-US" dirty="0" smtClean="0">
                <a:latin typeface="Calibri" panose="020F0502020204030204" pitchFamily="34" charset="0"/>
              </a:rPr>
              <a:t>You have not clarified what “good looks like” or when you want projects done, meaning the baseline of clear expectations has not been set.</a:t>
            </a:r>
          </a:p>
          <a:p>
            <a:pPr marL="171450" indent="-171450" eaLnBrk="1" hangingPunct="1">
              <a:spcBef>
                <a:spcPct val="0"/>
              </a:spcBef>
              <a:buFontTx/>
              <a:buChar char="•"/>
              <a:defRPr/>
            </a:pPr>
            <a:r>
              <a:rPr lang="en-US" dirty="0" smtClean="0">
                <a:latin typeface="Calibri" panose="020F0502020204030204" pitchFamily="34" charset="0"/>
              </a:rPr>
              <a:t>You are inclined to give top performers more leeway because you don’t want to break their momentum.</a:t>
            </a:r>
          </a:p>
          <a:p>
            <a:pPr marL="171450" indent="-171450" eaLnBrk="1" hangingPunct="1">
              <a:spcBef>
                <a:spcPct val="0"/>
              </a:spcBef>
              <a:buFontTx/>
              <a:buChar char="•"/>
              <a:defRPr/>
            </a:pPr>
            <a:r>
              <a:rPr lang="en-US" dirty="0" smtClean="0">
                <a:latin typeface="Calibri" panose="020F0502020204030204" pitchFamily="34" charset="0"/>
              </a:rPr>
              <a:t>You equate following up and monitoring progress with micro-managing, and fear being labeled negatively.</a:t>
            </a:r>
          </a:p>
          <a:p>
            <a:pPr marL="171450" indent="-171450" eaLnBrk="1" hangingPunct="1">
              <a:spcBef>
                <a:spcPct val="0"/>
              </a:spcBef>
              <a:buFontTx/>
              <a:buChar char="•"/>
              <a:defRPr/>
            </a:pPr>
            <a:r>
              <a:rPr lang="en-US" dirty="0" smtClean="0">
                <a:latin typeface="Calibri" panose="020F0502020204030204" pitchFamily="34" charset="0"/>
              </a:rPr>
              <a:t>You take on the work yourself and become complicit in the cycle of poor performance and lack of accountability.</a:t>
            </a:r>
          </a:p>
          <a:p>
            <a:pPr marL="171450" indent="-171450" eaLnBrk="1" hangingPunct="1">
              <a:spcBef>
                <a:spcPct val="0"/>
              </a:spcBef>
              <a:buFontTx/>
              <a:buChar char="•"/>
              <a:defRPr/>
            </a:pPr>
            <a:endParaRPr lang="en-US" dirty="0" smtClean="0">
              <a:latin typeface="Calibri" panose="020F0502020204030204" pitchFamily="34" charset="0"/>
            </a:endParaRPr>
          </a:p>
          <a:p>
            <a:pPr marL="171450" indent="-171450" eaLnBrk="1" hangingPunct="1">
              <a:spcBef>
                <a:spcPct val="0"/>
              </a:spcBef>
              <a:buFontTx/>
              <a:buChar char="•"/>
              <a:defRPr/>
            </a:pPr>
            <a:endParaRPr lang="en-US" dirty="0" smtClean="0">
              <a:latin typeface="Calibri" panose="020F0502020204030204" pitchFamily="34" charset="0"/>
            </a:endParaRPr>
          </a:p>
          <a:p>
            <a:pPr marL="171450" indent="-171450" eaLnBrk="1" hangingPunct="1">
              <a:spcBef>
                <a:spcPct val="0"/>
              </a:spcBef>
              <a:buFontTx/>
              <a:buChar char="•"/>
              <a:defRPr/>
            </a:pPr>
            <a:endParaRPr lang="en-US" dirty="0" smtClean="0">
              <a:latin typeface="Calibri" panose="020F0502020204030204" pitchFamily="34" charset="0"/>
            </a:endParaRPr>
          </a:p>
          <a:p>
            <a:pPr marL="171450" indent="-171450" eaLnBrk="1" hangingPunct="1">
              <a:spcBef>
                <a:spcPct val="0"/>
              </a:spcBef>
              <a:buFontTx/>
              <a:buChar char="•"/>
              <a:defRPr/>
            </a:pPr>
            <a:endParaRPr lang="en-US" dirty="0" smtClean="0">
              <a:latin typeface="Calibri" panose="020F0502020204030204" pitchFamily="34" charset="0"/>
            </a:endParaRPr>
          </a:p>
          <a:p>
            <a:pPr marL="171450" indent="-171450" eaLnBrk="1" hangingPunct="1">
              <a:spcBef>
                <a:spcPct val="0"/>
              </a:spcBef>
              <a:buFontTx/>
              <a:buChar char="•"/>
              <a:defRPr/>
            </a:pPr>
            <a:endParaRPr lang="en-US" dirty="0" smtClean="0">
              <a:latin typeface="Calibri" panose="020F0502020204030204" pitchFamily="34" charset="0"/>
            </a:endParaRP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C3AC638-D8DE-4D3D-B8CE-4CB27780F268}" type="slidenum">
              <a:rPr lang="en-US" altLang="en-US" smtClean="0">
                <a:solidFill>
                  <a:prstClr val="black"/>
                </a:solidFill>
              </a:rPr>
              <a:pPr/>
              <a:t>42</a:t>
            </a:fld>
            <a:endParaRPr lang="en-US" altLang="en-US" smtClean="0">
              <a:solidFill>
                <a:prstClr val="black"/>
              </a:solidFill>
            </a:endParaRPr>
          </a:p>
        </p:txBody>
      </p:sp>
    </p:spTree>
    <p:extLst>
      <p:ext uri="{BB962C8B-B14F-4D97-AF65-F5344CB8AC3E}">
        <p14:creationId xmlns:p14="http://schemas.microsoft.com/office/powerpoint/2010/main" val="27720945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dirty="0" smtClean="0">
                <a:latin typeface="Calibri" panose="020F0502020204030204" pitchFamily="34" charset="0"/>
              </a:rPr>
              <a:t>What do you do to address the situation with David? </a:t>
            </a:r>
          </a:p>
          <a:p>
            <a:pPr>
              <a:buFontTx/>
              <a:buChar char="•"/>
            </a:pPr>
            <a:r>
              <a:rPr lang="en-US" altLang="en-US" dirty="0" smtClean="0">
                <a:latin typeface="Calibri" panose="020F0502020204030204" pitchFamily="34" charset="0"/>
              </a:rPr>
              <a:t>Top leaders choose RESPONSE C, which uses a technique called the 3 Accountability questions to address the source of a problem, what a person will do to resolve the problem, and what they will do to prevent it in the future.   In some highly matrixed organizations or where you have a new team leader who does not know the individual well, RESPONSE A could be very effective.  In this case, you would call David’s boss to help problem solve the issue prior to reaching out to David.   </a:t>
            </a:r>
          </a:p>
          <a:p>
            <a:pPr>
              <a:buFontTx/>
              <a:buChar char="•"/>
            </a:pPr>
            <a:r>
              <a:rPr lang="en-US" altLang="en-US" dirty="0" smtClean="0">
                <a:latin typeface="Calibri" panose="020F0502020204030204" pitchFamily="34" charset="0"/>
              </a:rPr>
              <a:t> Response B, sending an email, is not effective, especially because emails can be misinterpreted.</a:t>
            </a:r>
          </a:p>
          <a:p>
            <a:pPr>
              <a:buFontTx/>
              <a:buChar char="•"/>
            </a:pPr>
            <a:r>
              <a:rPr lang="en-US" altLang="en-US" dirty="0" smtClean="0">
                <a:latin typeface="Calibri" panose="020F0502020204030204" pitchFamily="34" charset="0"/>
              </a:rPr>
              <a:t> Response D, is a good response in that it gets at a resolution for the current problem.  However, it does not address the source of the problem, which could mean that this happens again.</a:t>
            </a:r>
          </a:p>
          <a:p>
            <a:pPr>
              <a:buFontTx/>
              <a:buChar char="•"/>
            </a:pPr>
            <a:r>
              <a:rPr lang="en-US" altLang="en-US" dirty="0" smtClean="0">
                <a:latin typeface="Calibri" panose="020F0502020204030204" pitchFamily="34" charset="0"/>
              </a:rPr>
              <a:t> Response E, a team meeting, is not effective since it does not really address David’s individual performance issues.  There is also a good chance that this action could lead to frustration by other team members, who know that David is the source of the problem and believe that he is not being held accountable.</a:t>
            </a:r>
          </a:p>
          <a:p>
            <a:pPr eaLnBrk="1" hangingPunct="1">
              <a:spcBef>
                <a:spcPct val="0"/>
              </a:spcBef>
              <a:buFontTx/>
              <a:buChar char="•"/>
            </a:pPr>
            <a:endParaRPr lang="en-US" altLang="en-US" dirty="0" smtClean="0">
              <a:latin typeface="Calibri" panose="020F0502020204030204" pitchFamily="34" charset="0"/>
            </a:endParaRP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C3AC638-D8DE-4D3D-B8CE-4CB27780F268}" type="slidenum">
              <a:rPr lang="en-US" altLang="en-US" smtClean="0">
                <a:solidFill>
                  <a:prstClr val="black"/>
                </a:solidFill>
              </a:rPr>
              <a:pPr/>
              <a:t>43</a:t>
            </a:fld>
            <a:endParaRPr lang="en-US" altLang="en-US" smtClean="0">
              <a:solidFill>
                <a:prstClr val="black"/>
              </a:solidFill>
            </a:endParaRPr>
          </a:p>
        </p:txBody>
      </p:sp>
    </p:spTree>
    <p:extLst>
      <p:ext uri="{BB962C8B-B14F-4D97-AF65-F5344CB8AC3E}">
        <p14:creationId xmlns:p14="http://schemas.microsoft.com/office/powerpoint/2010/main" val="4095239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smtClean="0">
                <a:latin typeface="Calibri" panose="020F0502020204030204" pitchFamily="34" charset="0"/>
              </a:rPr>
              <a:t>Here is a snapshot of the study participants.  Companies like Barclays, Kraft, Deloitte, Merck, AHA and Verizon Wireless participated and we have representation across a range of industries.</a:t>
            </a:r>
          </a:p>
          <a:p>
            <a:pPr eaLnBrk="1" hangingPunct="1">
              <a:spcBef>
                <a:spcPct val="0"/>
              </a:spcBef>
            </a:pPr>
            <a:endParaRPr lang="en-US" altLang="en-US" dirty="0" smtClean="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5303875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dirty="0" smtClean="0">
                <a:latin typeface="Calibri" panose="020F0502020204030204" pitchFamily="34" charset="0"/>
              </a:rPr>
              <a:t>Now that we have given you a few situations to practice dealing with accountability, let’s take a look at the 4 mistakes many leaders make and then we will also discuss 2 strategies for enhancing accountability.</a:t>
            </a:r>
          </a:p>
          <a:p>
            <a:pPr>
              <a:buFontTx/>
              <a:buChar char="•"/>
            </a:pPr>
            <a:r>
              <a:rPr lang="en-US" altLang="en-US" dirty="0" smtClean="0">
                <a:latin typeface="Calibri" panose="020F0502020204030204" pitchFamily="34" charset="0"/>
              </a:rPr>
              <a:t>We call these the four “accountability busters” - The bottom line is, you can’t hold people accountable if you haven’t been clear about expectations or due dates. </a:t>
            </a:r>
          </a:p>
          <a:p>
            <a:pPr>
              <a:buFontTx/>
              <a:buChar char="•"/>
            </a:pPr>
            <a:r>
              <a:rPr lang="en-US" altLang="en-US" dirty="0" smtClean="0">
                <a:latin typeface="Calibri" panose="020F0502020204030204" pitchFamily="34" charset="0"/>
              </a:rPr>
              <a:t>Let’s take a look at the first accountability tool.</a:t>
            </a:r>
          </a:p>
          <a:p>
            <a:pPr>
              <a:buFontTx/>
              <a:buChar char="•"/>
            </a:pPr>
            <a:endParaRPr lang="en-US" altLang="en-US" dirty="0" smtClean="0">
              <a:latin typeface="Calibri" panose="020F0502020204030204" pitchFamily="34" charset="0"/>
            </a:endParaRP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C3AC638-D8DE-4D3D-B8CE-4CB27780F268}" type="slidenum">
              <a:rPr lang="en-US" altLang="en-US" smtClean="0">
                <a:solidFill>
                  <a:prstClr val="black"/>
                </a:solidFill>
              </a:rPr>
              <a:pPr/>
              <a:t>44</a:t>
            </a:fld>
            <a:endParaRPr lang="en-US" altLang="en-US" smtClean="0">
              <a:solidFill>
                <a:prstClr val="black"/>
              </a:solidFill>
            </a:endParaRPr>
          </a:p>
        </p:txBody>
      </p:sp>
    </p:spTree>
    <p:extLst>
      <p:ext uri="{BB962C8B-B14F-4D97-AF65-F5344CB8AC3E}">
        <p14:creationId xmlns:p14="http://schemas.microsoft.com/office/powerpoint/2010/main" val="3150576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dirty="0" smtClean="0">
                <a:latin typeface="Calibri" panose="020F0502020204030204" pitchFamily="34" charset="0"/>
              </a:rPr>
              <a:t>Now that we have given you a few situations to practice dealing with accountability, let’s take a look at the 4 mistakes many leaders make and then we will also discuss 2 strategies for enhancing accountability.</a:t>
            </a:r>
          </a:p>
          <a:p>
            <a:pPr>
              <a:buFontTx/>
              <a:buChar char="•"/>
            </a:pPr>
            <a:r>
              <a:rPr lang="en-US" altLang="en-US" dirty="0" smtClean="0">
                <a:latin typeface="Calibri" panose="020F0502020204030204" pitchFamily="34" charset="0"/>
              </a:rPr>
              <a:t>We call these the four “accountability busters” - The bottom line is, you can’t hold people accountable if you haven’t been clear about expectations or due dates. </a:t>
            </a:r>
          </a:p>
          <a:p>
            <a:pPr>
              <a:buFontTx/>
              <a:buChar char="•"/>
            </a:pPr>
            <a:r>
              <a:rPr lang="en-US" altLang="en-US" dirty="0" smtClean="0">
                <a:latin typeface="Calibri" panose="020F0502020204030204" pitchFamily="34" charset="0"/>
              </a:rPr>
              <a:t>Let’s take a look at the first accountability tool.</a:t>
            </a:r>
          </a:p>
          <a:p>
            <a:pPr>
              <a:buFontTx/>
              <a:buChar char="•"/>
            </a:pPr>
            <a:endParaRPr lang="en-US" altLang="en-US" dirty="0" smtClean="0">
              <a:latin typeface="Calibri" panose="020F0502020204030204" pitchFamily="34" charset="0"/>
            </a:endParaRP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C3AC638-D8DE-4D3D-B8CE-4CB27780F268}" type="slidenum">
              <a:rPr lang="en-US" altLang="en-US" smtClean="0">
                <a:solidFill>
                  <a:prstClr val="black"/>
                </a:solidFill>
              </a:rPr>
              <a:pPr/>
              <a:t>45</a:t>
            </a:fld>
            <a:endParaRPr lang="en-US" altLang="en-US" smtClean="0">
              <a:solidFill>
                <a:prstClr val="black"/>
              </a:solidFill>
            </a:endParaRPr>
          </a:p>
        </p:txBody>
      </p:sp>
    </p:spTree>
    <p:extLst>
      <p:ext uri="{BB962C8B-B14F-4D97-AF65-F5344CB8AC3E}">
        <p14:creationId xmlns:p14="http://schemas.microsoft.com/office/powerpoint/2010/main" val="1345626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342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Clr>
                <a:srgbClr val="000000"/>
              </a:buClr>
              <a:buFontTx/>
              <a:buChar char="•"/>
            </a:pPr>
            <a:r>
              <a:rPr lang="en-US" altLang="en-US" sz="1000" smtClean="0">
                <a:solidFill>
                  <a:srgbClr val="000000"/>
                </a:solidFill>
                <a:latin typeface="Lucida Grande"/>
                <a:ea typeface="Lucida Grande"/>
                <a:cs typeface="Lucida Grande"/>
                <a:sym typeface="Lucida Grande"/>
              </a:rPr>
              <a:t>The first tool is used to set people up for success and provide the foundation for holding others accountable. The acronym ATC (air traffic controller) can help you to remember this technique.</a:t>
            </a:r>
          </a:p>
          <a:p>
            <a:pPr marL="171450" indent="-171450" eaLnBrk="1" hangingPunct="1">
              <a:spcBef>
                <a:spcPct val="0"/>
              </a:spcBef>
              <a:buClr>
                <a:srgbClr val="000000"/>
              </a:buClr>
              <a:buFontTx/>
              <a:buChar char="•"/>
            </a:pPr>
            <a:r>
              <a:rPr lang="en-US" altLang="en-US" sz="1000" smtClean="0">
                <a:solidFill>
                  <a:srgbClr val="000000"/>
                </a:solidFill>
                <a:latin typeface="Lucida Grande"/>
                <a:ea typeface="Lucida Grande"/>
                <a:cs typeface="Lucida Grande"/>
                <a:sym typeface="Lucida Grande"/>
              </a:rPr>
              <a:t>Review the technique:</a:t>
            </a:r>
          </a:p>
          <a:p>
            <a:pPr marL="171450" indent="-171450" eaLnBrk="1" hangingPunct="1">
              <a:spcBef>
                <a:spcPct val="0"/>
              </a:spcBef>
              <a:buClr>
                <a:srgbClr val="000000"/>
              </a:buClr>
              <a:buFontTx/>
              <a:buChar char="•"/>
            </a:pPr>
            <a:r>
              <a:rPr lang="en-US" altLang="en-US" sz="1000" b="1" smtClean="0">
                <a:solidFill>
                  <a:srgbClr val="000000"/>
                </a:solidFill>
                <a:latin typeface="Lucida Grande"/>
                <a:ea typeface="Lucida Grande"/>
                <a:cs typeface="Lucida Grande"/>
                <a:sym typeface="Lucida Grande"/>
              </a:rPr>
              <a:t>Action</a:t>
            </a:r>
            <a:r>
              <a:rPr lang="en-US" altLang="en-US" sz="1000" smtClean="0">
                <a:solidFill>
                  <a:srgbClr val="000000"/>
                </a:solidFill>
                <a:latin typeface="Lucida Grande"/>
                <a:ea typeface="Lucida Grande"/>
                <a:cs typeface="Lucida Grande"/>
                <a:sym typeface="Lucida Grande"/>
              </a:rPr>
              <a:t> – Regardless of how good an idea someone has or how sincere their intention, nothing happens until someone commits to taking some action. Actions must be stated in behavioral language. Who specifically will do what?  You can’t hold someone accountable if you have not been clear about the expected deliverables.</a:t>
            </a:r>
          </a:p>
          <a:p>
            <a:pPr marL="171450" indent="-171450" eaLnBrk="1" hangingPunct="1">
              <a:spcBef>
                <a:spcPct val="0"/>
              </a:spcBef>
              <a:buClr>
                <a:srgbClr val="000000"/>
              </a:buClr>
              <a:buFontTx/>
              <a:buChar char="•"/>
            </a:pPr>
            <a:r>
              <a:rPr lang="en-US" altLang="en-US" sz="1000" b="1" smtClean="0">
                <a:solidFill>
                  <a:srgbClr val="000000"/>
                </a:solidFill>
                <a:latin typeface="Lucida Grande"/>
                <a:ea typeface="Lucida Grande"/>
                <a:cs typeface="Lucida Grande"/>
                <a:sym typeface="Lucida Grande"/>
              </a:rPr>
              <a:t>Timetable</a:t>
            </a:r>
            <a:r>
              <a:rPr lang="en-US" altLang="en-US" sz="1000" smtClean="0">
                <a:solidFill>
                  <a:srgbClr val="000000"/>
                </a:solidFill>
                <a:latin typeface="Lucida Grande"/>
                <a:ea typeface="Lucida Grande"/>
                <a:cs typeface="Lucida Grande"/>
                <a:sym typeface="Lucida Grande"/>
              </a:rPr>
              <a:t> – This defines who will do what by when? Commitments that don’t have a time frame usually fall by the wayside. You can’t hold someone accountable if you have not been clear about the due date.</a:t>
            </a:r>
          </a:p>
          <a:p>
            <a:pPr marL="171450" indent="-171450" eaLnBrk="1" hangingPunct="1">
              <a:spcBef>
                <a:spcPct val="0"/>
              </a:spcBef>
              <a:buClr>
                <a:srgbClr val="000000"/>
              </a:buClr>
              <a:buFontTx/>
              <a:buChar char="•"/>
            </a:pPr>
            <a:r>
              <a:rPr lang="en-US" altLang="en-US" sz="1000" b="1" smtClean="0">
                <a:solidFill>
                  <a:srgbClr val="000000"/>
                </a:solidFill>
                <a:latin typeface="Lucida Grande"/>
                <a:ea typeface="Lucida Grande"/>
                <a:cs typeface="Lucida Grande"/>
                <a:sym typeface="Lucida Grande"/>
              </a:rPr>
              <a:t>Checkpoints</a:t>
            </a:r>
            <a:r>
              <a:rPr lang="en-US" altLang="en-US" sz="1000" smtClean="0">
                <a:solidFill>
                  <a:srgbClr val="000000"/>
                </a:solidFill>
                <a:latin typeface="Lucida Grande"/>
                <a:ea typeface="Lucida Grande"/>
                <a:cs typeface="Lucida Grande"/>
                <a:sym typeface="Lucida Grande"/>
              </a:rPr>
              <a:t> – This defines checking in NOT when the action should be completed (checking in at this point is too late if there is a problem), but completing a progress check BEFORE the completion date.  If you agree on check points with the person it allows you to monitor without the other person feeling like you are micromanaging or abdicating your responsibility.  It also provides and opportunity for coaching, problem solving and “course corrections” well before the deadline</a:t>
            </a:r>
          </a:p>
        </p:txBody>
      </p:sp>
    </p:spTree>
    <p:extLst>
      <p:ext uri="{BB962C8B-B14F-4D97-AF65-F5344CB8AC3E}">
        <p14:creationId xmlns:p14="http://schemas.microsoft.com/office/powerpoint/2010/main" val="3524206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Tx/>
              <a:buChar char="•"/>
            </a:pPr>
            <a:r>
              <a:rPr lang="en-US" altLang="en-US" smtClean="0">
                <a:latin typeface="Calibri" panose="020F0502020204030204" pitchFamily="34" charset="0"/>
              </a:rPr>
              <a:t>Action and Timetable example </a:t>
            </a:r>
            <a:r>
              <a:rPr lang="en-US" altLang="en-US" b="1" smtClean="0">
                <a:latin typeface="Calibri" panose="020F0502020204030204" pitchFamily="34" charset="0"/>
              </a:rPr>
              <a:t>- “Make sure that the status of goals is posted in central place (everybody can see them, but won’t list sensitive stuff). Make it more visible what others are doing, ensure transparency.”</a:t>
            </a:r>
          </a:p>
          <a:p>
            <a:pPr marL="228600" indent="-228600">
              <a:buFontTx/>
              <a:buChar char="•"/>
            </a:pPr>
            <a:r>
              <a:rPr lang="en-US" altLang="en-US" smtClean="0">
                <a:latin typeface="Calibri" panose="020F0502020204030204" pitchFamily="34" charset="0"/>
              </a:rPr>
              <a:t>Timetable: </a:t>
            </a:r>
          </a:p>
          <a:p>
            <a:pPr marL="685800" lvl="1" indent="-228600">
              <a:buFontTx/>
              <a:buChar char="•"/>
            </a:pPr>
            <a:r>
              <a:rPr lang="en-US" altLang="en-US" b="1" smtClean="0">
                <a:latin typeface="Calibri" panose="020F0502020204030204" pitchFamily="34" charset="0"/>
              </a:rPr>
              <a:t>Pre-scheduled follow-ups along the way; </a:t>
            </a:r>
          </a:p>
          <a:p>
            <a:pPr marL="685800" lvl="1" indent="-228600">
              <a:buFontTx/>
              <a:buChar char="•"/>
            </a:pPr>
            <a:r>
              <a:rPr lang="en-US" altLang="en-US" b="1" smtClean="0">
                <a:latin typeface="Calibri" panose="020F0502020204030204" pitchFamily="34" charset="0"/>
              </a:rPr>
              <a:t>Send monthly progress toward goals report to everyone – increase transparency </a:t>
            </a:r>
          </a:p>
          <a:p>
            <a:pPr marL="685800" lvl="1" indent="-228600">
              <a:buFontTx/>
              <a:buChar char="•"/>
            </a:pPr>
            <a:r>
              <a:rPr lang="en-US" altLang="en-US" b="1" smtClean="0">
                <a:latin typeface="Calibri" panose="020F0502020204030204" pitchFamily="34" charset="0"/>
              </a:rPr>
              <a:t>During weekly calls talk as a team to reinstate objectives and accountabilities (peer pressure)</a:t>
            </a:r>
          </a:p>
          <a:p>
            <a:pPr marL="228600" indent="-228600">
              <a:buFontTx/>
              <a:buChar char="•"/>
            </a:pPr>
            <a:endParaRPr lang="en-US" altLang="en-US" smtClean="0">
              <a:latin typeface="Calibri" panose="020F0502020204030204" pitchFamily="34" charset="0"/>
            </a:endParaRPr>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E0718A2-F940-44E7-8258-22C2A6A5A560}" type="slidenum">
              <a:rPr lang="en-US" altLang="en-US" smtClean="0"/>
              <a:pPr/>
              <a:t>48</a:t>
            </a:fld>
            <a:endParaRPr lang="en-US" altLang="en-US" smtClean="0"/>
          </a:p>
        </p:txBody>
      </p:sp>
    </p:spTree>
    <p:extLst>
      <p:ext uri="{BB962C8B-B14F-4D97-AF65-F5344CB8AC3E}">
        <p14:creationId xmlns:p14="http://schemas.microsoft.com/office/powerpoint/2010/main" val="2663984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Tx/>
              <a:buChar char="•"/>
            </a:pPr>
            <a:r>
              <a:rPr lang="en-US" altLang="en-US" smtClean="0">
                <a:latin typeface="Calibri" panose="020F0502020204030204" pitchFamily="34" charset="0"/>
              </a:rPr>
              <a:t>Action and Timetable example </a:t>
            </a:r>
            <a:r>
              <a:rPr lang="en-US" altLang="en-US" b="1" smtClean="0">
                <a:latin typeface="Calibri" panose="020F0502020204030204" pitchFamily="34" charset="0"/>
              </a:rPr>
              <a:t>- “Make sure that the status of goals is posted in central place (everybody can see them, but won’t list sensitive stuff). Make it more visible what others are doing, ensure transparency.”</a:t>
            </a:r>
          </a:p>
          <a:p>
            <a:pPr marL="228600" indent="-228600">
              <a:buFontTx/>
              <a:buChar char="•"/>
            </a:pPr>
            <a:r>
              <a:rPr lang="en-US" altLang="en-US" smtClean="0">
                <a:latin typeface="Calibri" panose="020F0502020204030204" pitchFamily="34" charset="0"/>
              </a:rPr>
              <a:t>Timetable: </a:t>
            </a:r>
          </a:p>
          <a:p>
            <a:pPr marL="685800" lvl="1" indent="-228600">
              <a:buFontTx/>
              <a:buChar char="•"/>
            </a:pPr>
            <a:r>
              <a:rPr lang="en-US" altLang="en-US" b="1" smtClean="0">
                <a:latin typeface="Calibri" panose="020F0502020204030204" pitchFamily="34" charset="0"/>
              </a:rPr>
              <a:t>Pre-scheduled follow-ups along the way; </a:t>
            </a:r>
          </a:p>
          <a:p>
            <a:pPr marL="685800" lvl="1" indent="-228600">
              <a:buFontTx/>
              <a:buChar char="•"/>
            </a:pPr>
            <a:r>
              <a:rPr lang="en-US" altLang="en-US" b="1" smtClean="0">
                <a:latin typeface="Calibri" panose="020F0502020204030204" pitchFamily="34" charset="0"/>
              </a:rPr>
              <a:t>Send monthly progress toward goals report to everyone – increase transparency </a:t>
            </a:r>
          </a:p>
          <a:p>
            <a:pPr marL="685800" lvl="1" indent="-228600">
              <a:buFontTx/>
              <a:buChar char="•"/>
            </a:pPr>
            <a:r>
              <a:rPr lang="en-US" altLang="en-US" b="1" smtClean="0">
                <a:latin typeface="Calibri" panose="020F0502020204030204" pitchFamily="34" charset="0"/>
              </a:rPr>
              <a:t>During weekly calls talk as a team to reinstate objectives and accountabilities (peer pressure)</a:t>
            </a:r>
          </a:p>
          <a:p>
            <a:pPr marL="228600" indent="-228600">
              <a:buFontTx/>
              <a:buChar char="•"/>
            </a:pPr>
            <a:endParaRPr lang="en-US" altLang="en-US" smtClean="0">
              <a:latin typeface="Calibri" panose="020F0502020204030204" pitchFamily="34" charset="0"/>
            </a:endParaRPr>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E0718A2-F940-44E7-8258-22C2A6A5A560}" type="slidenum">
              <a:rPr lang="en-US" altLang="en-US" smtClean="0"/>
              <a:pPr/>
              <a:t>49</a:t>
            </a:fld>
            <a:endParaRPr lang="en-US" altLang="en-US" smtClean="0"/>
          </a:p>
        </p:txBody>
      </p:sp>
    </p:spTree>
    <p:extLst>
      <p:ext uri="{BB962C8B-B14F-4D97-AF65-F5344CB8AC3E}">
        <p14:creationId xmlns:p14="http://schemas.microsoft.com/office/powerpoint/2010/main" val="1927566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Tx/>
              <a:buChar char="•"/>
            </a:pPr>
            <a:r>
              <a:rPr lang="en-US" altLang="en-US" smtClean="0">
                <a:latin typeface="Calibri" panose="020F0502020204030204" pitchFamily="34" charset="0"/>
              </a:rPr>
              <a:t>Action and Timetable example </a:t>
            </a:r>
            <a:r>
              <a:rPr lang="en-US" altLang="en-US" b="1" smtClean="0">
                <a:latin typeface="Calibri" panose="020F0502020204030204" pitchFamily="34" charset="0"/>
              </a:rPr>
              <a:t>- “Make sure that the status of goals is posted in central place (everybody can see them, but won’t list sensitive stuff). Make it more visible what others are doing, ensure transparency.”</a:t>
            </a:r>
          </a:p>
          <a:p>
            <a:pPr marL="228600" indent="-228600">
              <a:buFontTx/>
              <a:buChar char="•"/>
            </a:pPr>
            <a:r>
              <a:rPr lang="en-US" altLang="en-US" smtClean="0">
                <a:latin typeface="Calibri" panose="020F0502020204030204" pitchFamily="34" charset="0"/>
              </a:rPr>
              <a:t>Timetable: </a:t>
            </a:r>
          </a:p>
          <a:p>
            <a:pPr marL="685800" lvl="1" indent="-228600">
              <a:buFontTx/>
              <a:buChar char="•"/>
            </a:pPr>
            <a:r>
              <a:rPr lang="en-US" altLang="en-US" b="1" smtClean="0">
                <a:latin typeface="Calibri" panose="020F0502020204030204" pitchFamily="34" charset="0"/>
              </a:rPr>
              <a:t>Pre-scheduled follow-ups along the way; </a:t>
            </a:r>
          </a:p>
          <a:p>
            <a:pPr marL="685800" lvl="1" indent="-228600">
              <a:buFontTx/>
              <a:buChar char="•"/>
            </a:pPr>
            <a:r>
              <a:rPr lang="en-US" altLang="en-US" b="1" smtClean="0">
                <a:latin typeface="Calibri" panose="020F0502020204030204" pitchFamily="34" charset="0"/>
              </a:rPr>
              <a:t>Send monthly progress toward goals report to everyone – increase transparency </a:t>
            </a:r>
          </a:p>
          <a:p>
            <a:pPr marL="685800" lvl="1" indent="-228600">
              <a:buFontTx/>
              <a:buChar char="•"/>
            </a:pPr>
            <a:r>
              <a:rPr lang="en-US" altLang="en-US" b="1" smtClean="0">
                <a:latin typeface="Calibri" panose="020F0502020204030204" pitchFamily="34" charset="0"/>
              </a:rPr>
              <a:t>During weekly calls talk as a team to reinstate objectives and accountabilities (peer pressure)</a:t>
            </a:r>
          </a:p>
          <a:p>
            <a:pPr marL="228600" indent="-228600">
              <a:buFontTx/>
              <a:buChar char="•"/>
            </a:pPr>
            <a:endParaRPr lang="en-US" altLang="en-US" smtClean="0">
              <a:latin typeface="Calibri" panose="020F0502020204030204" pitchFamily="34" charset="0"/>
            </a:endParaRPr>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E0718A2-F940-44E7-8258-22C2A6A5A560}" type="slidenum">
              <a:rPr lang="en-US" altLang="en-US" smtClean="0"/>
              <a:pPr/>
              <a:t>50</a:t>
            </a:fld>
            <a:endParaRPr lang="en-US" altLang="en-US" smtClean="0"/>
          </a:p>
        </p:txBody>
      </p:sp>
    </p:spTree>
    <p:extLst>
      <p:ext uri="{BB962C8B-B14F-4D97-AF65-F5344CB8AC3E}">
        <p14:creationId xmlns:p14="http://schemas.microsoft.com/office/powerpoint/2010/main" val="2029848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Tx/>
              <a:buChar char="•"/>
            </a:pPr>
            <a:r>
              <a:rPr lang="en-US" altLang="en-US" dirty="0" smtClean="0">
                <a:latin typeface="Calibri" panose="020F0502020204030204" pitchFamily="34" charset="0"/>
              </a:rPr>
              <a:t>Review the second strategy for accountability:</a:t>
            </a:r>
          </a:p>
          <a:p>
            <a:pPr marL="228600" indent="-228600">
              <a:buFontTx/>
              <a:buChar char="•"/>
            </a:pPr>
            <a:r>
              <a:rPr lang="en-US" altLang="en-US" dirty="0" smtClean="0">
                <a:latin typeface="Calibri" panose="020F0502020204030204" pitchFamily="34" charset="0"/>
              </a:rPr>
              <a:t> If someone misses a target, you can coach the person you are trying to hold accountable by asking him/her to review these three questions.</a:t>
            </a:r>
          </a:p>
          <a:p>
            <a:pPr marL="228600" indent="-228600">
              <a:buFontTx/>
              <a:buChar char="•"/>
            </a:pPr>
            <a:r>
              <a:rPr lang="en-US" altLang="en-US" dirty="0" smtClean="0">
                <a:latin typeface="Calibri" panose="020F0502020204030204" pitchFamily="34" charset="0"/>
              </a:rPr>
              <a:t> Let’s spend a few minutes applying the accountability concepts to your own team/team members/direct reports.</a:t>
            </a:r>
          </a:p>
          <a:p>
            <a:pPr marL="228600" indent="-228600">
              <a:buFontTx/>
              <a:buChar char="•"/>
            </a:pPr>
            <a:endParaRPr lang="en-US" altLang="en-US" dirty="0" smtClean="0">
              <a:latin typeface="Calibri" panose="020F0502020204030204" pitchFamily="34" charset="0"/>
            </a:endParaRPr>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E0718A2-F940-44E7-8258-22C2A6A5A560}" type="slidenum">
              <a:rPr lang="en-US" altLang="en-US" smtClean="0">
                <a:solidFill>
                  <a:prstClr val="black"/>
                </a:solidFill>
              </a:rPr>
              <a:pPr/>
              <a:t>51</a:t>
            </a:fld>
            <a:endParaRPr lang="en-US" altLang="en-US" smtClean="0">
              <a:solidFill>
                <a:prstClr val="black"/>
              </a:solidFill>
            </a:endParaRPr>
          </a:p>
        </p:txBody>
      </p:sp>
    </p:spTree>
    <p:extLst>
      <p:ext uri="{BB962C8B-B14F-4D97-AF65-F5344CB8AC3E}">
        <p14:creationId xmlns:p14="http://schemas.microsoft.com/office/powerpoint/2010/main" val="238779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Calibri" panose="020F0502020204030204" pitchFamily="34" charset="0"/>
              </a:rPr>
              <a:t>Leaders on less effective VTs struggled with accountability.  During our interviews, we heard things like  “the leader does not follow up to make sure we hit deadlines” or “no one really holds one another accountable for what we are responsible for as a team”.</a:t>
            </a:r>
          </a:p>
          <a:p>
            <a:pPr>
              <a:buFontTx/>
              <a:buChar char="•"/>
            </a:pPr>
            <a:r>
              <a:rPr lang="en-US" altLang="en-US" dirty="0" smtClean="0">
                <a:latin typeface="Calibri" panose="020F0502020204030204" pitchFamily="34" charset="0"/>
              </a:rPr>
              <a:t> One team set up a team handbook to outline accountabilities and key goals, and they periodically updated this over time.</a:t>
            </a:r>
          </a:p>
          <a:p>
            <a:pPr>
              <a:buFontTx/>
              <a:buChar char="•"/>
            </a:pPr>
            <a:r>
              <a:rPr lang="en-US" altLang="en-US" dirty="0" smtClean="0">
                <a:latin typeface="Calibri" panose="020F0502020204030204" pitchFamily="34" charset="0"/>
              </a:rPr>
              <a:t>Because people are often expected to work more independently in virtual teams, finding ways to delegate work, to give team members freedom to make decisions and to monitor work become particularly important for success.  Top virtual team leaders establish mechanisms to monitor team member’s work without micromanaging.</a:t>
            </a:r>
          </a:p>
          <a:p>
            <a:pPr>
              <a:buFontTx/>
              <a:buChar char="•"/>
            </a:pPr>
            <a:r>
              <a:rPr lang="en-US" altLang="en-US" dirty="0" smtClean="0">
                <a:latin typeface="Calibri" panose="020F0502020204030204" pitchFamily="34" charset="0"/>
              </a:rPr>
              <a:t> </a:t>
            </a:r>
          </a:p>
          <a:p>
            <a:pPr>
              <a:buFontTx/>
              <a:buChar char="•"/>
            </a:pPr>
            <a:r>
              <a:rPr lang="en-US" altLang="en-US" dirty="0" smtClean="0">
                <a:latin typeface="Calibri" panose="020F0502020204030204" pitchFamily="34" charset="0"/>
              </a:rPr>
              <a:t> While accountability seems straightforward, many leaders forget the basics when working virtually.</a:t>
            </a:r>
          </a:p>
          <a:p>
            <a:pPr eaLnBrk="1" hangingPunct="1">
              <a:spcBef>
                <a:spcPct val="0"/>
              </a:spcBef>
              <a:buFontTx/>
              <a:buChar char="•"/>
            </a:pPr>
            <a:endParaRPr lang="en-US" altLang="en-US" dirty="0" smtClean="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t>52</a:t>
            </a:fld>
            <a:endParaRPr lang="en-US"/>
          </a:p>
        </p:txBody>
      </p:sp>
    </p:spTree>
    <p:extLst>
      <p:ext uri="{BB962C8B-B14F-4D97-AF65-F5344CB8AC3E}">
        <p14:creationId xmlns:p14="http://schemas.microsoft.com/office/powerpoint/2010/main" val="3605590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xfrm>
            <a:off x="762000" y="4246563"/>
            <a:ext cx="5486400" cy="4095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Arial" panose="020B0604020202020204" pitchFamily="34" charset="0"/>
              <a:buChar char="•"/>
            </a:pPr>
            <a:r>
              <a:rPr lang="en-US" altLang="en-US" dirty="0" smtClean="0">
                <a:latin typeface="Calibri" panose="020F0502020204030204" pitchFamily="34" charset="0"/>
              </a:rPr>
              <a:t>Explain that you will form the groups randomly</a:t>
            </a:r>
          </a:p>
          <a:p>
            <a:pPr marL="171450" indent="-171450">
              <a:buFont typeface="Arial" panose="020B0604020202020204" pitchFamily="34" charset="0"/>
              <a:buChar char="•"/>
            </a:pPr>
            <a:r>
              <a:rPr lang="en-US" altLang="en-US" dirty="0" smtClean="0">
                <a:latin typeface="Calibri" panose="020F0502020204030204" pitchFamily="34" charset="0"/>
              </a:rPr>
              <a:t>The first person selected to each group is designated as the “presenter”</a:t>
            </a:r>
          </a:p>
          <a:p>
            <a:pPr marL="171450" indent="-171450">
              <a:buFont typeface="Arial" panose="020B0604020202020204" pitchFamily="34" charset="0"/>
              <a:buChar char="•"/>
            </a:pPr>
            <a:r>
              <a:rPr lang="en-US" altLang="en-US" dirty="0" smtClean="0">
                <a:latin typeface="Calibri" panose="020F0502020204030204" pitchFamily="34" charset="0"/>
              </a:rPr>
              <a:t>When I start the breakout groups the presenter will see this page</a:t>
            </a:r>
          </a:p>
          <a:p>
            <a:pPr marL="171450" indent="-171450">
              <a:buFont typeface="Arial" panose="020B0604020202020204" pitchFamily="34" charset="0"/>
              <a:buChar char="•"/>
            </a:pPr>
            <a:r>
              <a:rPr lang="en-US" altLang="en-US" dirty="0" smtClean="0">
                <a:latin typeface="Calibri" panose="020F0502020204030204" pitchFamily="34" charset="0"/>
              </a:rPr>
              <a:t>Click “yes” and the rest of the group will be invited to join.  Everyone should also click “yes”</a:t>
            </a:r>
          </a:p>
          <a:p>
            <a:pPr marL="171450" indent="-171450">
              <a:buFont typeface="Arial" panose="020B0604020202020204" pitchFamily="34" charset="0"/>
              <a:buChar char="•"/>
            </a:pPr>
            <a:r>
              <a:rPr lang="en-US" altLang="en-US" dirty="0" smtClean="0">
                <a:latin typeface="Calibri" panose="020F0502020204030204" pitchFamily="34" charset="0"/>
              </a:rPr>
              <a:t>Point out the “help” button at the upper right hand corner.  They can click this if they have a question and you’re not in their room at the time.</a:t>
            </a:r>
          </a:p>
          <a:p>
            <a:pPr marL="171450" indent="-171450">
              <a:buFont typeface="Arial" panose="020B0604020202020204" pitchFamily="34" charset="0"/>
              <a:buChar char="•"/>
            </a:pPr>
            <a:endParaRPr lang="en-US" altLang="en-US" dirty="0" smtClean="0">
              <a:latin typeface="Calibri" panose="020F0502020204030204" pitchFamily="34" charset="0"/>
            </a:endParaRPr>
          </a:p>
          <a:p>
            <a:pPr marL="171450" indent="-171450">
              <a:buFont typeface="Arial" panose="020B0604020202020204" pitchFamily="34" charset="0"/>
              <a:buChar char="•"/>
            </a:pPr>
            <a:r>
              <a:rPr lang="en-US" altLang="en-US" dirty="0" smtClean="0">
                <a:latin typeface="Calibri" panose="020F0502020204030204" pitchFamily="34" charset="0"/>
              </a:rPr>
              <a:t>Assign 3 people to each break out</a:t>
            </a:r>
          </a:p>
          <a:p>
            <a:pPr marL="171450" indent="-171450">
              <a:buFont typeface="Arial" panose="020B0604020202020204" pitchFamily="34" charset="0"/>
              <a:buChar char="•"/>
            </a:pPr>
            <a:r>
              <a:rPr lang="en-US" altLang="en-US" dirty="0" smtClean="0">
                <a:latin typeface="Calibri" panose="020F0502020204030204" pitchFamily="34" charset="0"/>
              </a:rPr>
              <a:t>If you need to do a group of four one person will not get to take the team leader role</a:t>
            </a:r>
          </a:p>
          <a:p>
            <a:pPr marL="171450" indent="-171450">
              <a:buFont typeface="Arial" panose="020B0604020202020204" pitchFamily="34" charset="0"/>
              <a:buChar char="•"/>
            </a:pPr>
            <a:r>
              <a:rPr lang="en-US" altLang="en-US" dirty="0" smtClean="0">
                <a:latin typeface="Calibri" panose="020F0502020204030204" pitchFamily="34" charset="0"/>
              </a:rPr>
              <a:t>If you need to have a group of 2 they will only do two role plays and they will debrief without an observer.</a:t>
            </a:r>
          </a:p>
          <a:p>
            <a:pPr marL="171450" indent="-171450">
              <a:buFont typeface="Arial" panose="020B0604020202020204" pitchFamily="34" charset="0"/>
              <a:buChar char="•"/>
            </a:pPr>
            <a:endParaRPr lang="en-US" altLang="en-US" dirty="0" smtClean="0">
              <a:latin typeface="Calibri" panose="020F0502020204030204" pitchFamily="34" charset="0"/>
            </a:endParaRPr>
          </a:p>
          <a:p>
            <a:pPr marL="171450" indent="-171450">
              <a:buFont typeface="Arial" panose="020B0604020202020204" pitchFamily="34" charset="0"/>
              <a:buChar char="•"/>
            </a:pPr>
            <a:endParaRPr lang="en-US" altLang="en-US" dirty="0" smtClean="0">
              <a:latin typeface="Calibri" panose="020F0502020204030204" pitchFamily="34" charset="0"/>
            </a:endParaRPr>
          </a:p>
          <a:p>
            <a:pPr marL="171450" indent="-171450">
              <a:buFont typeface="Arial" panose="020B0604020202020204" pitchFamily="34" charset="0"/>
              <a:buChar char="•"/>
            </a:pPr>
            <a:endParaRPr lang="en-US" altLang="en-US" dirty="0" smtClean="0">
              <a:latin typeface="Calibri" panose="020F0502020204030204" pitchFamily="34" charset="0"/>
            </a:endParaRPr>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A141C65-1B6B-4ADC-85E8-6545ABD1F85E}" type="slidenum">
              <a:rPr lang="en-US" altLang="en-US" smtClean="0">
                <a:solidFill>
                  <a:prstClr val="black"/>
                </a:solidFill>
              </a:rPr>
              <a:pPr/>
              <a:t>56</a:t>
            </a:fld>
            <a:endParaRPr lang="en-US" altLang="en-US" smtClean="0">
              <a:solidFill>
                <a:prstClr val="black"/>
              </a:solidFill>
            </a:endParaRPr>
          </a:p>
        </p:txBody>
      </p:sp>
    </p:spTree>
    <p:extLst>
      <p:ext uri="{BB962C8B-B14F-4D97-AF65-F5344CB8AC3E}">
        <p14:creationId xmlns:p14="http://schemas.microsoft.com/office/powerpoint/2010/main" val="1508017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Arial" panose="020B0604020202020204" pitchFamily="34" charset="0"/>
              <a:buChar char="•"/>
            </a:pPr>
            <a:r>
              <a:rPr lang="en-US" altLang="en-US" dirty="0" smtClean="0">
                <a:latin typeface="Calibri" panose="020F0502020204030204" pitchFamily="34" charset="0"/>
              </a:rPr>
              <a:t>Once your in your groups your screen will look like this</a:t>
            </a:r>
          </a:p>
          <a:p>
            <a:pPr marL="171450" indent="-171450">
              <a:buFont typeface="Arial" panose="020B0604020202020204" pitchFamily="34" charset="0"/>
              <a:buChar char="•"/>
            </a:pPr>
            <a:r>
              <a:rPr lang="en-US" altLang="en-US" dirty="0" smtClean="0">
                <a:latin typeface="Calibri" panose="020F0502020204030204" pitchFamily="34" charset="0"/>
              </a:rPr>
              <a:t>I will come around and “visit” each group to see if you have any questions and to listen in to your discussion.</a:t>
            </a:r>
          </a:p>
          <a:p>
            <a:pPr marL="171450" indent="-171450">
              <a:buFont typeface="Arial" panose="020B0604020202020204" pitchFamily="34" charset="0"/>
              <a:buChar char="•"/>
            </a:pPr>
            <a:r>
              <a:rPr lang="en-US" altLang="en-US" dirty="0" smtClean="0">
                <a:latin typeface="Calibri" panose="020F0502020204030204" pitchFamily="34" charset="0"/>
              </a:rPr>
              <a:t>Point out the “hand” icon on the right hand side at the top.  They can click on this if they have a question and you’re not in their room at the time.</a:t>
            </a:r>
          </a:p>
          <a:p>
            <a:endParaRPr lang="en-US" altLang="en-US" dirty="0" smtClean="0">
              <a:latin typeface="Calibri" panose="020F0502020204030204" pitchFamily="34" charset="0"/>
            </a:endParaRPr>
          </a:p>
          <a:p>
            <a:endParaRPr lang="en-US" altLang="en-US" dirty="0" smtClean="0">
              <a:latin typeface="Calibri" panose="020F0502020204030204" pitchFamily="34" charset="0"/>
            </a:endParaRPr>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1353D7D-C091-44AC-8C0D-1B714DBB9090}" type="slidenum">
              <a:rPr lang="en-US" altLang="en-US" smtClean="0">
                <a:solidFill>
                  <a:prstClr val="black"/>
                </a:solidFill>
              </a:rPr>
              <a:pPr/>
              <a:t>57</a:t>
            </a:fld>
            <a:endParaRPr lang="en-US" altLang="en-US" smtClean="0">
              <a:solidFill>
                <a:prstClr val="black"/>
              </a:solidFill>
            </a:endParaRPr>
          </a:p>
        </p:txBody>
      </p:sp>
    </p:spTree>
    <p:extLst>
      <p:ext uri="{BB962C8B-B14F-4D97-AF65-F5344CB8AC3E}">
        <p14:creationId xmlns:p14="http://schemas.microsoft.com/office/powerpoint/2010/main" val="333932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altLang="en-US" dirty="0" smtClean="0">
                <a:latin typeface="Calibri" panose="020F0502020204030204" pitchFamily="34" charset="0"/>
              </a:rPr>
              <a:t>When we took a close look at what factors differentiate top VTs, we came up with the RAMP model, which is a tool that outlines the four key dimensions for virtual success.  As a VT leader, you would benefit from evaluating the extent to which these factors are in place in your team.</a:t>
            </a:r>
          </a:p>
          <a:p>
            <a:pPr>
              <a:buFontTx/>
              <a:buChar char="•"/>
            </a:pPr>
            <a:r>
              <a:rPr lang="en-US" altLang="en-US" dirty="0" smtClean="0">
                <a:latin typeface="Calibri" panose="020F0502020204030204" pitchFamily="34" charset="0"/>
              </a:rPr>
              <a:t> Relationships –this encompasses building trust in a  virtual environment, managing conflict and enhancing collaboration.</a:t>
            </a:r>
          </a:p>
          <a:p>
            <a:pPr>
              <a:buFontTx/>
              <a:buChar char="•"/>
            </a:pPr>
            <a:r>
              <a:rPr lang="en-US" altLang="en-US" dirty="0" smtClean="0">
                <a:latin typeface="Calibri" panose="020F0502020204030204" pitchFamily="34" charset="0"/>
              </a:rPr>
              <a:t> Accountability  is about establishing clear goals and making sure that individual and team commitments are still met</a:t>
            </a:r>
          </a:p>
          <a:p>
            <a:pPr>
              <a:buFontTx/>
              <a:buChar char="•"/>
            </a:pPr>
            <a:r>
              <a:rPr lang="en-US" altLang="en-US" dirty="0" smtClean="0">
                <a:latin typeface="Calibri" panose="020F0502020204030204" pitchFamily="34" charset="0"/>
              </a:rPr>
              <a:t> Motivation – how do you motivate people you may not see?  This dimension is about engaging and recognizing people and the team as a whole</a:t>
            </a:r>
          </a:p>
          <a:p>
            <a:pPr>
              <a:buFontTx/>
              <a:buChar char="•"/>
            </a:pPr>
            <a:r>
              <a:rPr lang="en-US" altLang="en-US" dirty="0" smtClean="0">
                <a:latin typeface="Calibri" panose="020F0502020204030204" pitchFamily="34" charset="0"/>
              </a:rPr>
              <a:t> Purpose and Process is about creating a sense of shared purpose and establishing clear processes to support virtual work.  </a:t>
            </a:r>
          </a:p>
          <a:p>
            <a:pPr>
              <a:buFontTx/>
              <a:buChar char="•"/>
            </a:pPr>
            <a:r>
              <a:rPr lang="en-US" altLang="en-US" dirty="0" smtClean="0">
                <a:latin typeface="Calibri" panose="020F0502020204030204" pitchFamily="34" charset="0"/>
              </a:rPr>
              <a:t> TRANSITION:  Now that we have introduced the RAMP model, we will take a closer look at each dimension and provide tips that are essential for remote leadership.  We will also give you a few opportunities to test your knowledge in situations that are common for VT leaders.  We are going to start with the topic of enhancing trust in a virtual setting.</a:t>
            </a:r>
          </a:p>
          <a:p>
            <a:pPr eaLnBrk="1" hangingPunct="1">
              <a:spcBef>
                <a:spcPct val="0"/>
              </a:spcBef>
              <a:buFontTx/>
              <a:buChar char="•"/>
            </a:pPr>
            <a:endParaRPr lang="en-US" altLang="en-US"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20A875A7-C48B-4CCB-8A7F-EB9FD75DA121}"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6295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2040679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Char char="•"/>
            </a:pPr>
            <a:r>
              <a:rPr lang="en-US" altLang="en-US" smtClean="0">
                <a:latin typeface="Calibri" panose="020F0502020204030204" pitchFamily="34" charset="0"/>
              </a:rPr>
              <a:t>There is a need to address some challenges specific to virtual work: feeling of alienation, being out of the loop, balancing work-life commitments (out of hour meetings), misunderstanding. Employees might need coaching and support in dealing with these issues.</a:t>
            </a:r>
          </a:p>
          <a:p>
            <a:pPr eaLnBrk="1" hangingPunct="1">
              <a:spcBef>
                <a:spcPct val="0"/>
              </a:spcBef>
              <a:buFontTx/>
              <a:buChar char="•"/>
            </a:pPr>
            <a:r>
              <a:rPr lang="en-US" altLang="en-US" smtClean="0">
                <a:latin typeface="Calibri" panose="020F0502020204030204" pitchFamily="34" charset="0"/>
              </a:rPr>
              <a:t> Less opportunities to directly observe performance: may be necessary to review team communication to understand the level of performance, or collect 360 assessment</a:t>
            </a:r>
          </a:p>
          <a:p>
            <a:pPr eaLnBrk="1" hangingPunct="1">
              <a:spcBef>
                <a:spcPct val="0"/>
              </a:spcBef>
              <a:buFontTx/>
              <a:buChar char="•"/>
            </a:pPr>
            <a:r>
              <a:rPr lang="en-US" altLang="en-US" smtClean="0">
                <a:latin typeface="Calibri" panose="020F0502020204030204" pitchFamily="34" charset="0"/>
              </a:rPr>
              <a:t>Feedback becomes even more important, since overall there are fewer other opportunities for employee to understand how he/she is doing</a:t>
            </a:r>
          </a:p>
          <a:p>
            <a:pPr eaLnBrk="1" hangingPunct="1">
              <a:spcBef>
                <a:spcPct val="0"/>
              </a:spcBef>
              <a:buFontTx/>
              <a:buChar char="•"/>
            </a:pPr>
            <a:r>
              <a:rPr lang="en-US" altLang="en-US" smtClean="0">
                <a:latin typeface="Calibri" panose="020F0502020204030204" pitchFamily="34" charset="0"/>
              </a:rPr>
              <a:t>Different perceptions regarding email: research shows that when sender thinks email is positive , the receiver perceives it as neutral; when sender thinks email is neutral, receiver perceives it as negative.</a:t>
            </a:r>
          </a:p>
          <a:p>
            <a:pPr eaLnBrk="1" hangingPunct="1">
              <a:spcBef>
                <a:spcPct val="0"/>
              </a:spcBef>
              <a:buFontTx/>
              <a:buChar char="•"/>
            </a:pPr>
            <a:r>
              <a:rPr lang="en-US" altLang="en-US" b="1" smtClean="0">
                <a:latin typeface="Calibri" panose="020F0502020204030204" pitchFamily="34" charset="0"/>
              </a:rPr>
              <a:t>Before we share some coaching tips, let’s practice applying coaching skills to a few challenging situations.</a:t>
            </a:r>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83918E9-A09D-4299-B4DE-5D12AE647831}" type="slidenum">
              <a:rPr lang="en-US" altLang="en-US" smtClean="0">
                <a:ea typeface="MS PGothic" panose="020B0600070205080204" pitchFamily="34" charset="-128"/>
              </a:rPr>
              <a:pPr/>
              <a:t>60</a:t>
            </a:fld>
            <a:endParaRPr lang="en-US" altLang="en-US" smtClean="0">
              <a:ea typeface="MS PGothic" panose="020B0600070205080204" pitchFamily="34" charset="-128"/>
            </a:endParaRPr>
          </a:p>
        </p:txBody>
      </p:sp>
    </p:spTree>
    <p:extLst>
      <p:ext uri="{BB962C8B-B14F-4D97-AF65-F5344CB8AC3E}">
        <p14:creationId xmlns:p14="http://schemas.microsoft.com/office/powerpoint/2010/main" val="7629646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Char char="•"/>
            </a:pPr>
            <a:r>
              <a:rPr lang="en-US" altLang="en-US" smtClean="0">
                <a:latin typeface="Calibri" panose="020F0502020204030204" pitchFamily="34" charset="0"/>
              </a:rPr>
              <a:t>There is a need to address some challenges specific to virtual work: feeling of alienation, being out of the loop, balancing work-life commitments (out of hour meetings), misunderstanding. Employees might need coaching and support in dealing with these issues.</a:t>
            </a:r>
          </a:p>
          <a:p>
            <a:pPr eaLnBrk="1" hangingPunct="1">
              <a:spcBef>
                <a:spcPct val="0"/>
              </a:spcBef>
              <a:buFontTx/>
              <a:buChar char="•"/>
            </a:pPr>
            <a:r>
              <a:rPr lang="en-US" altLang="en-US" smtClean="0">
                <a:latin typeface="Calibri" panose="020F0502020204030204" pitchFamily="34" charset="0"/>
              </a:rPr>
              <a:t> Less opportunities to directly observe performance: may be necessary to review team communication to understand the level of performance, or collect 360 assessment</a:t>
            </a:r>
          </a:p>
          <a:p>
            <a:pPr eaLnBrk="1" hangingPunct="1">
              <a:spcBef>
                <a:spcPct val="0"/>
              </a:spcBef>
              <a:buFontTx/>
              <a:buChar char="•"/>
            </a:pPr>
            <a:r>
              <a:rPr lang="en-US" altLang="en-US" smtClean="0">
                <a:latin typeface="Calibri" panose="020F0502020204030204" pitchFamily="34" charset="0"/>
              </a:rPr>
              <a:t>Feedback becomes even more important, since overall there are fewer other opportunities for employee to understand how he/she is doing</a:t>
            </a:r>
          </a:p>
          <a:p>
            <a:pPr eaLnBrk="1" hangingPunct="1">
              <a:spcBef>
                <a:spcPct val="0"/>
              </a:spcBef>
              <a:buFontTx/>
              <a:buChar char="•"/>
            </a:pPr>
            <a:r>
              <a:rPr lang="en-US" altLang="en-US" smtClean="0">
                <a:latin typeface="Calibri" panose="020F0502020204030204" pitchFamily="34" charset="0"/>
              </a:rPr>
              <a:t>Different perceptions regarding email: research shows that when sender thinks email is positive , the receiver perceives it as neutral; when sender thinks email is neutral, receiver perceives it as negative.</a:t>
            </a:r>
          </a:p>
          <a:p>
            <a:pPr eaLnBrk="1" hangingPunct="1">
              <a:spcBef>
                <a:spcPct val="0"/>
              </a:spcBef>
              <a:buFontTx/>
              <a:buChar char="•"/>
            </a:pPr>
            <a:r>
              <a:rPr lang="en-US" altLang="en-US" b="1" smtClean="0">
                <a:latin typeface="Calibri" panose="020F0502020204030204" pitchFamily="34" charset="0"/>
              </a:rPr>
              <a:t>Before we share some coaching tips, let’s practice applying coaching skills to a few challenging situations.</a:t>
            </a:r>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83918E9-A09D-4299-B4DE-5D12AE647831}" type="slidenum">
              <a:rPr lang="en-US" altLang="en-US" smtClean="0">
                <a:solidFill>
                  <a:prstClr val="black"/>
                </a:solidFill>
                <a:ea typeface="MS PGothic" panose="020B0600070205080204" pitchFamily="34" charset="-128"/>
              </a:rPr>
              <a:pPr/>
              <a:t>61</a:t>
            </a:fld>
            <a:endParaRPr lang="en-US" alt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2475986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u="sng" dirty="0" smtClean="0">
                <a:solidFill>
                  <a:srgbClr val="1F497D"/>
                </a:solidFill>
                <a:latin typeface="Calibri" panose="020F0502020204030204" pitchFamily="34" charset="0"/>
                <a:ea typeface="Calibri" panose="020F0502020204030204" pitchFamily="34" charset="0"/>
                <a:cs typeface="Calibri" panose="020F0502020204030204" pitchFamily="34" charset="0"/>
                <a:hlinkClick r:id="rId3"/>
              </a:rPr>
              <a:t>http://leadingdistance.advantexe.com/</a:t>
            </a:r>
            <a:endParaRPr lang="en-US" altLang="en-US" dirty="0" smtClean="0">
              <a:latin typeface="Calibri" panose="020F0502020204030204" pitchFamily="34" charset="0"/>
            </a:endParaRPr>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F615BAB-BA75-4655-8125-B56281B9F2B0}" type="slidenum">
              <a:rPr lang="en-US" altLang="en-US" smtClean="0">
                <a:solidFill>
                  <a:prstClr val="black"/>
                </a:solidFill>
              </a:rPr>
              <a:pPr/>
              <a:t>63</a:t>
            </a:fld>
            <a:endParaRPr lang="en-US" altLang="en-US" smtClean="0">
              <a:solidFill>
                <a:prstClr val="black"/>
              </a:solidFill>
            </a:endParaRPr>
          </a:p>
        </p:txBody>
      </p:sp>
    </p:spTree>
    <p:extLst>
      <p:ext uri="{BB962C8B-B14F-4D97-AF65-F5344CB8AC3E}">
        <p14:creationId xmlns:p14="http://schemas.microsoft.com/office/powerpoint/2010/main" val="1693031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25" marR="0" indent="-174625" algn="l" defTabSz="914400" rtl="0" eaLnBrk="1" fontAlgn="auto" latinLnBrk="0" hangingPunct="1">
              <a:lnSpc>
                <a:spcPct val="100000"/>
              </a:lnSpc>
              <a:spcBef>
                <a:spcPct val="0"/>
              </a:spcBef>
              <a:spcAft>
                <a:spcPts val="0"/>
              </a:spcAft>
              <a:buClrTx/>
              <a:buSzTx/>
              <a:buFontTx/>
              <a:buChar char="•"/>
              <a:tabLst/>
              <a:defRPr/>
            </a:pPr>
            <a:r>
              <a:rPr lang="en-US" altLang="en-US" b="1" dirty="0" smtClean="0">
                <a:latin typeface="Calibri" panose="020F0502020204030204" pitchFamily="34" charset="0"/>
              </a:rPr>
              <a:t>While we will not spend a lot of time on remote coaching, it is a hot topic and one that people are often interested in since some leaders struggle with it.   Let’s spend a few minutes talking about why coaching is different in a virtual setting.</a:t>
            </a:r>
          </a:p>
          <a:p>
            <a:pPr marL="0" indent="0" eaLnBrk="1" hangingPunct="1">
              <a:spcBef>
                <a:spcPct val="0"/>
              </a:spcBef>
              <a:buFontTx/>
              <a:buNone/>
            </a:pPr>
            <a:endParaRPr lang="en-US" altLang="en-US" b="0"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20A875A7-C48B-4CCB-8A7F-EB9FD75DA121}"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9166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25" indent="-174625" eaLnBrk="1" hangingPunct="1">
              <a:spcBef>
                <a:spcPct val="0"/>
              </a:spcBef>
              <a:buFontTx/>
              <a:buChar char="•"/>
              <a:defRPr/>
            </a:pPr>
            <a:r>
              <a:rPr lang="en-US" altLang="en-US" dirty="0" smtClean="0">
                <a:latin typeface="Calibri" panose="020F0502020204030204" pitchFamily="34" charset="0"/>
              </a:rPr>
              <a:t>Let’s take a few minutes to discuss some of the specific challenges that you face when leading from a distance.   </a:t>
            </a:r>
          </a:p>
          <a:p>
            <a:pPr marL="174625" indent="-174625" eaLnBrk="1" hangingPunct="1">
              <a:spcBef>
                <a:spcPct val="0"/>
              </a:spcBef>
              <a:buFontTx/>
              <a:buChar char="•"/>
              <a:defRPr/>
            </a:pPr>
            <a:r>
              <a:rPr lang="en-US" altLang="en-US" dirty="0" smtClean="0">
                <a:latin typeface="Calibri" panose="020F0502020204030204" pitchFamily="34" charset="0"/>
              </a:rPr>
              <a:t>After discussion, reinforce key points and make transition to research, which tried to address some of the very challenges that you mentioned.</a:t>
            </a:r>
          </a:p>
          <a:p>
            <a:endParaRPr lang="en-US" dirty="0"/>
          </a:p>
        </p:txBody>
      </p:sp>
      <p:sp>
        <p:nvSpPr>
          <p:cNvPr id="4" name="Slide Number Placeholder 3"/>
          <p:cNvSpPr>
            <a:spLocks noGrp="1"/>
          </p:cNvSpPr>
          <p:nvPr>
            <p:ph type="sldNum" sz="quarter" idx="10"/>
          </p:nvPr>
        </p:nvSpPr>
        <p:spPr/>
        <p:txBody>
          <a:bodyPr/>
          <a:lstStyle/>
          <a:p>
            <a:fld id="{20A875A7-C48B-4CCB-8A7F-EB9FD75DA121}"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81568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altLang="en-US" dirty="0" smtClean="0">
                <a:latin typeface="Calibri" panose="020F0502020204030204" pitchFamily="34" charset="0"/>
              </a:rPr>
              <a:t>There is a need to address some challenges specific to virtual work: feeling of alienation, being out of the loop, balancing work-life commitments (out of hour meetings), misunderstanding. Employees might need coaching and support in dealing with these issues.</a:t>
            </a:r>
          </a:p>
          <a:p>
            <a:pPr eaLnBrk="1" hangingPunct="1">
              <a:spcBef>
                <a:spcPct val="0"/>
              </a:spcBef>
              <a:buFontTx/>
              <a:buChar char="•"/>
            </a:pPr>
            <a:r>
              <a:rPr lang="en-US" altLang="en-US" dirty="0" smtClean="0">
                <a:latin typeface="Calibri" panose="020F0502020204030204" pitchFamily="34" charset="0"/>
              </a:rPr>
              <a:t> Less opportunities to directly observe performance: may be necessary to review team communication to understand the level of performance, or collect 360 assessment</a:t>
            </a:r>
          </a:p>
          <a:p>
            <a:pPr eaLnBrk="1" hangingPunct="1">
              <a:spcBef>
                <a:spcPct val="0"/>
              </a:spcBef>
              <a:buFontTx/>
              <a:buChar char="•"/>
            </a:pPr>
            <a:r>
              <a:rPr lang="en-US" altLang="en-US" dirty="0" smtClean="0">
                <a:latin typeface="Calibri" panose="020F0502020204030204" pitchFamily="34" charset="0"/>
              </a:rPr>
              <a:t>Feedback becomes even more important, since overall there are fewer other opportunities for employee to understand how he/she is doing</a:t>
            </a:r>
          </a:p>
          <a:p>
            <a:pPr eaLnBrk="1" hangingPunct="1">
              <a:spcBef>
                <a:spcPct val="0"/>
              </a:spcBef>
              <a:buFontTx/>
              <a:buChar char="•"/>
            </a:pPr>
            <a:r>
              <a:rPr lang="en-US" altLang="en-US" dirty="0" smtClean="0">
                <a:latin typeface="Calibri" panose="020F0502020204030204" pitchFamily="34" charset="0"/>
              </a:rPr>
              <a:t>Different perceptions regarding email: research shows that when sender thinks email is positive , the receiver perceives it as neutral; when sender thinks email is neutral, receiver perceives it as negative.</a:t>
            </a:r>
          </a:p>
          <a:p>
            <a:pPr eaLnBrk="1" hangingPunct="1">
              <a:spcBef>
                <a:spcPct val="0"/>
              </a:spcBef>
              <a:buFontTx/>
              <a:buChar char="•"/>
            </a:pPr>
            <a:r>
              <a:rPr lang="en-US" altLang="en-US" b="1" dirty="0" smtClean="0">
                <a:latin typeface="Calibri" panose="020F0502020204030204" pitchFamily="34" charset="0"/>
              </a:rPr>
              <a:t>Before we share some coaching tips, let’s practice applying coaching skills to a few challenging situations.</a:t>
            </a:r>
          </a:p>
        </p:txBody>
      </p:sp>
      <p:sp>
        <p:nvSpPr>
          <p:cNvPr id="4" name="Slide Number Placeholder 3"/>
          <p:cNvSpPr>
            <a:spLocks noGrp="1"/>
          </p:cNvSpPr>
          <p:nvPr>
            <p:ph type="sldNum" sz="quarter" idx="10"/>
          </p:nvPr>
        </p:nvSpPr>
        <p:spPr/>
        <p:txBody>
          <a:bodyPr/>
          <a:lstStyle/>
          <a:p>
            <a:fld id="{20A875A7-C48B-4CCB-8A7F-EB9FD75DA121}" type="slidenum">
              <a:rPr lang="en-US" smtClean="0"/>
              <a:t>10</a:t>
            </a:fld>
            <a:endParaRPr lang="en-US"/>
          </a:p>
        </p:txBody>
      </p:sp>
    </p:spTree>
    <p:extLst>
      <p:ext uri="{BB962C8B-B14F-4D97-AF65-F5344CB8AC3E}">
        <p14:creationId xmlns:p14="http://schemas.microsoft.com/office/powerpoint/2010/main" val="368640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altLang="en-US" dirty="0" smtClean="0">
                <a:latin typeface="Calibri" panose="020F0502020204030204" pitchFamily="34" charset="0"/>
              </a:rPr>
              <a:t>There is a need to address some challenges specific to virtual work: feeling of alienation, being out of the loop, balancing work-life commitments (out of hour meetings), misunderstanding. Employees might need coaching and support in dealing with these issues.</a:t>
            </a:r>
          </a:p>
          <a:p>
            <a:pPr eaLnBrk="1" hangingPunct="1">
              <a:spcBef>
                <a:spcPct val="0"/>
              </a:spcBef>
              <a:buFontTx/>
              <a:buChar char="•"/>
            </a:pPr>
            <a:r>
              <a:rPr lang="en-US" altLang="en-US" dirty="0" smtClean="0">
                <a:latin typeface="Calibri" panose="020F0502020204030204" pitchFamily="34" charset="0"/>
              </a:rPr>
              <a:t> Less opportunities to directly observe performance: may be necessary to review team communication to understand the level of performance, or collect 360 assessment</a:t>
            </a:r>
          </a:p>
          <a:p>
            <a:pPr eaLnBrk="1" hangingPunct="1">
              <a:spcBef>
                <a:spcPct val="0"/>
              </a:spcBef>
              <a:buFontTx/>
              <a:buChar char="•"/>
            </a:pPr>
            <a:r>
              <a:rPr lang="en-US" altLang="en-US" dirty="0" smtClean="0">
                <a:latin typeface="Calibri" panose="020F0502020204030204" pitchFamily="34" charset="0"/>
              </a:rPr>
              <a:t>Feedback becomes even more important, since overall there are fewer other opportunities for employee to understand how he/she is doing</a:t>
            </a:r>
          </a:p>
          <a:p>
            <a:pPr eaLnBrk="1" hangingPunct="1">
              <a:spcBef>
                <a:spcPct val="0"/>
              </a:spcBef>
              <a:buFontTx/>
              <a:buChar char="•"/>
            </a:pPr>
            <a:r>
              <a:rPr lang="en-US" altLang="en-US" dirty="0" smtClean="0">
                <a:latin typeface="Calibri" panose="020F0502020204030204" pitchFamily="34" charset="0"/>
              </a:rPr>
              <a:t>Different perceptions regarding email: research shows that when sender thinks email is positive , the receiver perceives it as neutral; when sender thinks email is neutral, receiver perceives it as negative.</a:t>
            </a:r>
          </a:p>
          <a:p>
            <a:pPr eaLnBrk="1" hangingPunct="1">
              <a:spcBef>
                <a:spcPct val="0"/>
              </a:spcBef>
              <a:buFontTx/>
              <a:buChar char="•"/>
            </a:pPr>
            <a:r>
              <a:rPr lang="en-US" altLang="en-US" b="1" smtClean="0">
                <a:latin typeface="Calibri" panose="020F0502020204030204" pitchFamily="34" charset="0"/>
              </a:rPr>
              <a:t>Before we share some coaching tips, let’s practice applying coaching skills to a few challenging situations.</a:t>
            </a:r>
            <a:endParaRPr lang="en-US" altLang="en-US" b="1"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20A875A7-C48B-4CCB-8A7F-EB9FD75DA121}"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06007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B3D28C-8F99-724A-A411-A73BD34CDA91}" type="datetimeFigureOut">
              <a:rPr lang="en-US" smtClean="0"/>
              <a:t>10/19/2015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F1DAD-0268-E14B-B5C9-EE9E2D2DB3FA}" type="slidenum">
              <a:rPr lang="en-US" smtClean="0"/>
              <a:t>‹#›</a:t>
            </a:fld>
            <a:endParaRPr lang="en-US"/>
          </a:p>
        </p:txBody>
      </p:sp>
    </p:spTree>
    <p:extLst>
      <p:ext uri="{BB962C8B-B14F-4D97-AF65-F5344CB8AC3E}">
        <p14:creationId xmlns:p14="http://schemas.microsoft.com/office/powerpoint/2010/main" val="667227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B3D28C-8F99-724A-A411-A73BD34CDA91}" type="datetimeFigureOut">
              <a:rPr lang="en-US" smtClean="0"/>
              <a:t>10/19/2015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F1DAD-0268-E14B-B5C9-EE9E2D2DB3FA}" type="slidenum">
              <a:rPr lang="en-US" smtClean="0"/>
              <a:t>‹#›</a:t>
            </a:fld>
            <a:endParaRPr lang="en-US"/>
          </a:p>
        </p:txBody>
      </p:sp>
    </p:spTree>
    <p:extLst>
      <p:ext uri="{BB962C8B-B14F-4D97-AF65-F5344CB8AC3E}">
        <p14:creationId xmlns:p14="http://schemas.microsoft.com/office/powerpoint/2010/main" val="589794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B3D28C-8F99-724A-A411-A73BD34CDA91}" type="datetimeFigureOut">
              <a:rPr lang="en-US" smtClean="0"/>
              <a:t>10/19/2015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F1DAD-0268-E14B-B5C9-EE9E2D2DB3FA}" type="slidenum">
              <a:rPr lang="en-US" smtClean="0"/>
              <a:t>‹#›</a:t>
            </a:fld>
            <a:endParaRPr lang="en-US"/>
          </a:p>
        </p:txBody>
      </p:sp>
    </p:spTree>
    <p:extLst>
      <p:ext uri="{BB962C8B-B14F-4D97-AF65-F5344CB8AC3E}">
        <p14:creationId xmlns:p14="http://schemas.microsoft.com/office/powerpoint/2010/main" val="758710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2282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5326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146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5638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6217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6627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422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820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B3D28C-8F99-724A-A411-A73BD34CDA91}" type="datetimeFigureOut">
              <a:rPr lang="en-US" smtClean="0"/>
              <a:t>10/19/2015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F1DAD-0268-E14B-B5C9-EE9E2D2DB3FA}" type="slidenum">
              <a:rPr lang="en-US" smtClean="0"/>
              <a:t>‹#›</a:t>
            </a:fld>
            <a:endParaRPr lang="en-US"/>
          </a:p>
        </p:txBody>
      </p:sp>
    </p:spTree>
    <p:extLst>
      <p:ext uri="{BB962C8B-B14F-4D97-AF65-F5344CB8AC3E}">
        <p14:creationId xmlns:p14="http://schemas.microsoft.com/office/powerpoint/2010/main" val="29034310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512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4039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7173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B3D28C-8F99-724A-A411-A73BD34CDA91}" type="datetimeFigureOut">
              <a:rPr lang="en-US" smtClean="0"/>
              <a:t>10/19/2015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F1DAD-0268-E14B-B5C9-EE9E2D2DB3FA}" type="slidenum">
              <a:rPr lang="en-US" smtClean="0"/>
              <a:t>‹#›</a:t>
            </a:fld>
            <a:endParaRPr lang="en-US"/>
          </a:p>
        </p:txBody>
      </p:sp>
    </p:spTree>
    <p:extLst>
      <p:ext uri="{BB962C8B-B14F-4D97-AF65-F5344CB8AC3E}">
        <p14:creationId xmlns:p14="http://schemas.microsoft.com/office/powerpoint/2010/main" val="1060868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B3D28C-8F99-724A-A411-A73BD34CDA91}" type="datetimeFigureOut">
              <a:rPr lang="en-US" smtClean="0"/>
              <a:t>10/19/2015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F1DAD-0268-E14B-B5C9-EE9E2D2DB3FA}" type="slidenum">
              <a:rPr lang="en-US" smtClean="0"/>
              <a:t>‹#›</a:t>
            </a:fld>
            <a:endParaRPr lang="en-US"/>
          </a:p>
        </p:txBody>
      </p:sp>
    </p:spTree>
    <p:extLst>
      <p:ext uri="{BB962C8B-B14F-4D97-AF65-F5344CB8AC3E}">
        <p14:creationId xmlns:p14="http://schemas.microsoft.com/office/powerpoint/2010/main" val="990662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B3D28C-8F99-724A-A411-A73BD34CDA91}" type="datetimeFigureOut">
              <a:rPr lang="en-US" smtClean="0"/>
              <a:t>10/19/2015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9F1DAD-0268-E14B-B5C9-EE9E2D2DB3FA}" type="slidenum">
              <a:rPr lang="en-US" smtClean="0"/>
              <a:t>‹#›</a:t>
            </a:fld>
            <a:endParaRPr lang="en-US"/>
          </a:p>
        </p:txBody>
      </p:sp>
    </p:spTree>
    <p:extLst>
      <p:ext uri="{BB962C8B-B14F-4D97-AF65-F5344CB8AC3E}">
        <p14:creationId xmlns:p14="http://schemas.microsoft.com/office/powerpoint/2010/main" val="787910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B3D28C-8F99-724A-A411-A73BD34CDA91}" type="datetimeFigureOut">
              <a:rPr lang="en-US" smtClean="0"/>
              <a:t>10/19/2015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9F1DAD-0268-E14B-B5C9-EE9E2D2DB3FA}" type="slidenum">
              <a:rPr lang="en-US" smtClean="0"/>
              <a:t>‹#›</a:t>
            </a:fld>
            <a:endParaRPr lang="en-US"/>
          </a:p>
        </p:txBody>
      </p:sp>
    </p:spTree>
    <p:extLst>
      <p:ext uri="{BB962C8B-B14F-4D97-AF65-F5344CB8AC3E}">
        <p14:creationId xmlns:p14="http://schemas.microsoft.com/office/powerpoint/2010/main" val="219654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B3D28C-8F99-724A-A411-A73BD34CDA91}" type="datetimeFigureOut">
              <a:rPr lang="en-US" smtClean="0"/>
              <a:t>10/19/2015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9F1DAD-0268-E14B-B5C9-EE9E2D2DB3FA}" type="slidenum">
              <a:rPr lang="en-US" smtClean="0"/>
              <a:t>‹#›</a:t>
            </a:fld>
            <a:endParaRPr lang="en-US"/>
          </a:p>
        </p:txBody>
      </p:sp>
    </p:spTree>
    <p:extLst>
      <p:ext uri="{BB962C8B-B14F-4D97-AF65-F5344CB8AC3E}">
        <p14:creationId xmlns:p14="http://schemas.microsoft.com/office/powerpoint/2010/main" val="1253333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B3D28C-8F99-724A-A411-A73BD34CDA91}" type="datetimeFigureOut">
              <a:rPr lang="en-US" smtClean="0"/>
              <a:t>10/19/2015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F1DAD-0268-E14B-B5C9-EE9E2D2DB3FA}" type="slidenum">
              <a:rPr lang="en-US" smtClean="0"/>
              <a:t>‹#›</a:t>
            </a:fld>
            <a:endParaRPr lang="en-US"/>
          </a:p>
        </p:txBody>
      </p:sp>
    </p:spTree>
    <p:extLst>
      <p:ext uri="{BB962C8B-B14F-4D97-AF65-F5344CB8AC3E}">
        <p14:creationId xmlns:p14="http://schemas.microsoft.com/office/powerpoint/2010/main" val="4118650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B3D28C-8F99-724A-A411-A73BD34CDA91}" type="datetimeFigureOut">
              <a:rPr lang="en-US" smtClean="0"/>
              <a:t>10/19/2015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F1DAD-0268-E14B-B5C9-EE9E2D2DB3FA}" type="slidenum">
              <a:rPr lang="en-US" smtClean="0"/>
              <a:t>‹#›</a:t>
            </a:fld>
            <a:endParaRPr lang="en-US"/>
          </a:p>
        </p:txBody>
      </p:sp>
    </p:spTree>
    <p:extLst>
      <p:ext uri="{BB962C8B-B14F-4D97-AF65-F5344CB8AC3E}">
        <p14:creationId xmlns:p14="http://schemas.microsoft.com/office/powerpoint/2010/main" val="1525192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2B3D28C-8F99-724A-A411-A73BD34CDA91}" type="datetimeFigureOut">
              <a:rPr lang="en-US" smtClean="0"/>
              <a:t>10/19/2015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09F1DAD-0268-E14B-B5C9-EE9E2D2DB3FA}" type="slidenum">
              <a:rPr lang="en-US" smtClean="0"/>
              <a:t>‹#›</a:t>
            </a:fld>
            <a:endParaRPr lang="en-US"/>
          </a:p>
        </p:txBody>
      </p:sp>
    </p:spTree>
    <p:extLst>
      <p:ext uri="{BB962C8B-B14F-4D97-AF65-F5344CB8AC3E}">
        <p14:creationId xmlns:p14="http://schemas.microsoft.com/office/powerpoint/2010/main" val="4186658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2B3D28C-8F99-724A-A411-A73BD34CDA91}" type="datetimeFigureOut">
              <a:rPr lang="en-US" smtClean="0">
                <a:solidFill>
                  <a:prstClr val="black">
                    <a:tint val="75000"/>
                  </a:prstClr>
                </a:solidFill>
              </a:rPr>
              <a:pPr/>
              <a:t>10/19/2015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09F1DAD-0268-E14B-B5C9-EE9E2D2DB3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105644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hyperlink" Target="http://ts1.merck.com/com/teaming/Wiki/VirtualTeams.asp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Rectangle 1"/>
          <p:cNvSpPr>
            <a:spLocks noChangeArrowheads="1"/>
          </p:cNvSpPr>
          <p:nvPr/>
        </p:nvSpPr>
        <p:spPr bwMode="auto">
          <a:xfrm>
            <a:off x="2501900" y="1528457"/>
            <a:ext cx="6642100" cy="11892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80000"/>
              </a:lnSpc>
            </a:pPr>
            <a:r>
              <a:rPr lang="en-US" sz="4400" b="1" dirty="0">
                <a:solidFill>
                  <a:schemeClr val="bg1"/>
                </a:solidFill>
              </a:rPr>
              <a:t>Coaching and Managing Accountability Remotely</a:t>
            </a:r>
          </a:p>
        </p:txBody>
      </p:sp>
      <p:sp>
        <p:nvSpPr>
          <p:cNvPr id="5" name="Rectangle 1"/>
          <p:cNvSpPr>
            <a:spLocks noChangeArrowheads="1"/>
          </p:cNvSpPr>
          <p:nvPr/>
        </p:nvSpPr>
        <p:spPr bwMode="auto">
          <a:xfrm>
            <a:off x="1" y="2977917"/>
            <a:ext cx="9144000" cy="395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lnSpc>
                <a:spcPct val="80000"/>
              </a:lnSpc>
            </a:pPr>
            <a:r>
              <a:rPr lang="en-US" sz="2400" dirty="0" smtClean="0">
                <a:solidFill>
                  <a:srgbClr val="A2A26C"/>
                </a:solidFill>
                <a:cs typeface="Arial Narrow"/>
              </a:rPr>
              <a:t>Presented by: </a:t>
            </a:r>
            <a:r>
              <a:rPr lang="en-US" sz="2400" dirty="0" smtClean="0">
                <a:solidFill>
                  <a:srgbClr val="FFFFFF"/>
                </a:solidFill>
                <a:cs typeface="Arial Narrow"/>
              </a:rPr>
              <a:t>Rick Lepsinger, President</a:t>
            </a:r>
            <a:endParaRPr lang="en-US" sz="2400" dirty="0">
              <a:solidFill>
                <a:srgbClr val="FFFFFF"/>
              </a:solidFill>
              <a:cs typeface="Arial Narrow"/>
            </a:endParaRPr>
          </a:p>
        </p:txBody>
      </p:sp>
      <p:pic>
        <p:nvPicPr>
          <p:cNvPr id="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025" y="232442"/>
            <a:ext cx="16954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78904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3D6F950C-0648-44DE-83F7-24494692223E}" type="slidenum">
              <a:rPr lang="en-US" sz="1000" smtClean="0">
                <a:solidFill>
                  <a:srgbClr val="616161"/>
                </a:solidFill>
              </a:rPr>
              <a:pPr algn="r"/>
              <a:t>10</a:t>
            </a:fld>
            <a:endParaRPr lang="en-US" sz="1000" dirty="0">
              <a:solidFill>
                <a:srgbClr val="616161"/>
              </a:solidFill>
            </a:endParaRPr>
          </a:p>
        </p:txBody>
      </p:sp>
      <p:sp>
        <p:nvSpPr>
          <p:cNvPr id="5" name="TextBox 4"/>
          <p:cNvSpPr txBox="1"/>
          <p:nvPr/>
        </p:nvSpPr>
        <p:spPr>
          <a:xfrm>
            <a:off x="368300" y="155448"/>
            <a:ext cx="6731000" cy="646331"/>
          </a:xfrm>
          <a:prstGeom prst="rect">
            <a:avLst/>
          </a:prstGeom>
          <a:noFill/>
        </p:spPr>
        <p:txBody>
          <a:bodyPr wrap="square" rtlCol="0">
            <a:spAutoFit/>
          </a:bodyPr>
          <a:lstStyle/>
          <a:p>
            <a:r>
              <a:rPr lang="en-US" sz="3600" b="1" dirty="0">
                <a:solidFill>
                  <a:srgbClr val="2B4F73"/>
                </a:solidFill>
              </a:rPr>
              <a:t>Virtual Coaching Is Different</a:t>
            </a:r>
          </a:p>
        </p:txBody>
      </p:sp>
      <p:sp>
        <p:nvSpPr>
          <p:cNvPr id="6" name="TextBox 5"/>
          <p:cNvSpPr txBox="1"/>
          <p:nvPr/>
        </p:nvSpPr>
        <p:spPr>
          <a:xfrm>
            <a:off x="263525" y="907008"/>
            <a:ext cx="5603875" cy="3461845"/>
          </a:xfrm>
          <a:prstGeom prst="rect">
            <a:avLst/>
          </a:prstGeom>
          <a:noFill/>
        </p:spPr>
        <p:txBody>
          <a:bodyPr wrap="square" rtlCol="0">
            <a:spAutoFit/>
          </a:bodyPr>
          <a:lstStyle/>
          <a:p>
            <a:pPr marL="342900" indent="-342900">
              <a:lnSpc>
                <a:spcPct val="120000"/>
              </a:lnSpc>
              <a:buClr>
                <a:srgbClr val="A2A26C"/>
              </a:buClr>
              <a:buSzPct val="80000"/>
              <a:buFont typeface="Arial"/>
              <a:buChar char="•"/>
            </a:pPr>
            <a:r>
              <a:rPr lang="en-US" sz="2300" dirty="0">
                <a:solidFill>
                  <a:srgbClr val="616161"/>
                </a:solidFill>
              </a:rPr>
              <a:t>Need to address issues relevant for virtual workers such as isolation or work/life balance due to time zone challenges</a:t>
            </a:r>
          </a:p>
          <a:p>
            <a:pPr marL="342900" indent="-342900">
              <a:lnSpc>
                <a:spcPct val="120000"/>
              </a:lnSpc>
              <a:buClr>
                <a:srgbClr val="A2A26C"/>
              </a:buClr>
              <a:buSzPct val="80000"/>
              <a:buFont typeface="Arial"/>
              <a:buChar char="•"/>
            </a:pPr>
            <a:r>
              <a:rPr lang="en-US" sz="2300" dirty="0">
                <a:solidFill>
                  <a:srgbClr val="616161"/>
                </a:solidFill>
              </a:rPr>
              <a:t>Due to the lack of visual cues, active listening skills become even more essential </a:t>
            </a:r>
          </a:p>
          <a:p>
            <a:pPr marL="342900" indent="-342900">
              <a:lnSpc>
                <a:spcPct val="120000"/>
              </a:lnSpc>
              <a:buClr>
                <a:srgbClr val="A2A26C"/>
              </a:buClr>
              <a:buSzPct val="80000"/>
              <a:buFont typeface="Arial"/>
              <a:buChar char="•"/>
            </a:pPr>
            <a:r>
              <a:rPr lang="en-US" sz="2300" dirty="0">
                <a:solidFill>
                  <a:srgbClr val="616161"/>
                </a:solidFill>
              </a:rPr>
              <a:t>Fewer opportunities to “observe” </a:t>
            </a:r>
            <a:r>
              <a:rPr lang="en-US" sz="2300" dirty="0" smtClean="0">
                <a:solidFill>
                  <a:srgbClr val="616161"/>
                </a:solidFill>
              </a:rPr>
              <a:t>performance</a:t>
            </a:r>
            <a:endParaRPr lang="en-US" sz="2300" dirty="0">
              <a:solidFill>
                <a:srgbClr val="61616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140" y="1708151"/>
            <a:ext cx="3146900" cy="2094229"/>
          </a:xfrm>
          <a:prstGeom prst="round2DiagRect">
            <a:avLst>
              <a:gd name="adj1" fmla="val 16667"/>
              <a:gd name="adj2" fmla="val 0"/>
            </a:avLst>
          </a:prstGeom>
          <a:ln w="88900" cap="sq">
            <a:solidFill>
              <a:srgbClr val="FFFFFF"/>
            </a:solidFill>
            <a:miter lim="800000"/>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898972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3D6F950C-0648-44DE-83F7-24494692223E}" type="slidenum">
              <a:rPr lang="en-US" sz="1000" smtClean="0">
                <a:solidFill>
                  <a:srgbClr val="616161"/>
                </a:solidFill>
              </a:rPr>
              <a:pPr algn="r"/>
              <a:t>11</a:t>
            </a:fld>
            <a:endParaRPr lang="en-US" sz="1000" dirty="0">
              <a:solidFill>
                <a:srgbClr val="616161"/>
              </a:solidFill>
            </a:endParaRPr>
          </a:p>
        </p:txBody>
      </p:sp>
      <p:sp>
        <p:nvSpPr>
          <p:cNvPr id="5" name="TextBox 4"/>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Virtual Coaching Is Different</a:t>
            </a:r>
          </a:p>
        </p:txBody>
      </p:sp>
      <p:sp>
        <p:nvSpPr>
          <p:cNvPr id="6" name="TextBox 5"/>
          <p:cNvSpPr txBox="1"/>
          <p:nvPr/>
        </p:nvSpPr>
        <p:spPr>
          <a:xfrm>
            <a:off x="368300" y="1021788"/>
            <a:ext cx="8343900" cy="3046988"/>
          </a:xfrm>
          <a:prstGeom prst="rect">
            <a:avLst/>
          </a:prstGeom>
          <a:noFill/>
        </p:spPr>
        <p:txBody>
          <a:bodyPr wrap="square" rtlCol="0">
            <a:spAutoFit/>
          </a:bodyPr>
          <a:lstStyle/>
          <a:p>
            <a:pPr marL="342900" indent="-342900">
              <a:lnSpc>
                <a:spcPct val="120000"/>
              </a:lnSpc>
              <a:buClr>
                <a:srgbClr val="A2A26C"/>
              </a:buClr>
              <a:buSzPct val="80000"/>
              <a:buFont typeface="Arial"/>
              <a:buChar char="•"/>
            </a:pPr>
            <a:r>
              <a:rPr lang="en-US" sz="2600" dirty="0">
                <a:solidFill>
                  <a:srgbClr val="616161"/>
                </a:solidFill>
              </a:rPr>
              <a:t>Even more feedback is needed, yet fewer opportunities to deliver it in a timely manner</a:t>
            </a:r>
          </a:p>
          <a:p>
            <a:pPr marL="342900" indent="-342900">
              <a:lnSpc>
                <a:spcPct val="120000"/>
              </a:lnSpc>
              <a:buClr>
                <a:srgbClr val="A2A26C"/>
              </a:buClr>
              <a:buSzPct val="80000"/>
              <a:buFont typeface="Arial"/>
              <a:buChar char="•"/>
            </a:pPr>
            <a:r>
              <a:rPr lang="en-US" sz="2600" dirty="0" smtClean="0">
                <a:solidFill>
                  <a:srgbClr val="616161"/>
                </a:solidFill>
              </a:rPr>
              <a:t>Coaching </a:t>
            </a:r>
            <a:r>
              <a:rPr lang="en-US" sz="2600" dirty="0">
                <a:solidFill>
                  <a:srgbClr val="616161"/>
                </a:solidFill>
              </a:rPr>
              <a:t>people who don’t report directly to you tends to be more common</a:t>
            </a:r>
          </a:p>
          <a:p>
            <a:pPr marL="342900" indent="-342900">
              <a:lnSpc>
                <a:spcPct val="120000"/>
              </a:lnSpc>
              <a:buClr>
                <a:srgbClr val="A2A26C"/>
              </a:buClr>
              <a:buSzPct val="80000"/>
              <a:buFont typeface="Arial"/>
              <a:buChar char="•"/>
            </a:pPr>
            <a:r>
              <a:rPr lang="en-US" sz="2600" dirty="0">
                <a:solidFill>
                  <a:srgbClr val="616161"/>
                </a:solidFill>
              </a:rPr>
              <a:t>Some communication channels might distort the tone or understanding of your message</a:t>
            </a:r>
          </a:p>
        </p:txBody>
      </p:sp>
    </p:spTree>
    <p:extLst>
      <p:ext uri="{BB962C8B-B14F-4D97-AF65-F5344CB8AC3E}">
        <p14:creationId xmlns:p14="http://schemas.microsoft.com/office/powerpoint/2010/main" val="4135938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6562" name="Rectangle 3"/>
          <p:cNvSpPr>
            <a:spLocks noGrp="1" noChangeArrowheads="1"/>
          </p:cNvSpPr>
          <p:nvPr>
            <p:ph type="body" idx="1"/>
          </p:nvPr>
        </p:nvSpPr>
        <p:spPr bwMode="auto">
          <a:xfrm>
            <a:off x="393700" y="1073944"/>
            <a:ext cx="8361680" cy="3967163"/>
          </a:xfrm>
          <a:ln>
            <a:miter lim="800000"/>
            <a:headEnd/>
            <a:tailEnd/>
          </a:ln>
        </p:spPr>
        <p:txBody>
          <a:bodyPr vert="horz" wrap="square" lIns="68580" tIns="34290" rIns="68580" bIns="34290" numCol="1" rtlCol="0" anchor="t" anchorCtr="0" compatLnSpc="1">
            <a:prstTxWarp prst="textNoShape">
              <a:avLst/>
            </a:prstTxWarp>
            <a:normAutofit/>
          </a:bodyPr>
          <a:lstStyle/>
          <a:p>
            <a:pPr marL="514350" lvl="1" indent="-514350">
              <a:lnSpc>
                <a:spcPct val="95000"/>
              </a:lnSpc>
              <a:spcBef>
                <a:spcPts val="600"/>
              </a:spcBef>
              <a:spcAft>
                <a:spcPts val="1800"/>
              </a:spcAft>
              <a:buClr>
                <a:srgbClr val="979D69"/>
              </a:buClr>
              <a:buFont typeface="+mj-lt"/>
              <a:buAutoNum type="arabicPeriod"/>
              <a:defRPr/>
            </a:pPr>
            <a:r>
              <a:rPr lang="en-US" altLang="en-US" dirty="0">
                <a:solidFill>
                  <a:srgbClr val="616161"/>
                </a:solidFill>
              </a:rPr>
              <a:t>Balance a focus on task and relationships</a:t>
            </a:r>
          </a:p>
          <a:p>
            <a:pPr marL="514350" lvl="1" indent="-514350">
              <a:lnSpc>
                <a:spcPct val="95000"/>
              </a:lnSpc>
              <a:spcBef>
                <a:spcPts val="600"/>
              </a:spcBef>
              <a:spcAft>
                <a:spcPts val="1800"/>
              </a:spcAft>
              <a:buClr>
                <a:srgbClr val="979D69"/>
              </a:buClr>
              <a:buFont typeface="+mj-lt"/>
              <a:buAutoNum type="arabicPeriod"/>
              <a:defRPr/>
            </a:pPr>
            <a:r>
              <a:rPr lang="en-US" altLang="en-US" dirty="0">
                <a:solidFill>
                  <a:srgbClr val="616161"/>
                </a:solidFill>
              </a:rPr>
              <a:t>Don’t make assumptions – provide context and more detail; ask specific questions to make up for the lack of visual cues</a:t>
            </a:r>
          </a:p>
          <a:p>
            <a:pPr marL="0" lvl="1" indent="0">
              <a:lnSpc>
                <a:spcPct val="95000"/>
              </a:lnSpc>
              <a:spcBef>
                <a:spcPts val="0"/>
              </a:spcBef>
              <a:spcAft>
                <a:spcPts val="375"/>
              </a:spcAft>
              <a:buClr>
                <a:srgbClr val="979D69"/>
              </a:buClr>
              <a:buNone/>
              <a:defRPr/>
            </a:pPr>
            <a:endParaRPr lang="en-US" altLang="en-US" sz="2025" dirty="0">
              <a:solidFill>
                <a:srgbClr val="616161"/>
              </a:solidFill>
            </a:endParaRPr>
          </a:p>
          <a:p>
            <a:pPr marL="260604" lvl="1" indent="-260604">
              <a:lnSpc>
                <a:spcPct val="95000"/>
              </a:lnSpc>
              <a:spcBef>
                <a:spcPts val="0"/>
              </a:spcBef>
              <a:spcAft>
                <a:spcPts val="375"/>
              </a:spcAft>
              <a:buClr>
                <a:srgbClr val="979D69"/>
              </a:buClr>
              <a:buFont typeface="Wingdings" pitchFamily="2" charset="2"/>
              <a:buChar char="§"/>
              <a:defRPr/>
            </a:pPr>
            <a:endParaRPr lang="en-US" altLang="en-US" sz="2025" dirty="0">
              <a:solidFill>
                <a:srgbClr val="616161"/>
              </a:solidFill>
            </a:endParaRPr>
          </a:p>
          <a:p>
            <a:pPr>
              <a:lnSpc>
                <a:spcPct val="95000"/>
              </a:lnSpc>
              <a:spcBef>
                <a:spcPts val="0"/>
              </a:spcBef>
              <a:spcAft>
                <a:spcPts val="375"/>
              </a:spcAft>
              <a:buClr>
                <a:srgbClr val="979D69"/>
              </a:buClr>
              <a:buFont typeface="Wingdings" pitchFamily="2" charset="2"/>
              <a:buChar char="§"/>
              <a:defRPr/>
            </a:pPr>
            <a:endParaRPr lang="en-US" sz="2025" dirty="0">
              <a:solidFill>
                <a:srgbClr val="616161"/>
              </a:solidFill>
            </a:endParaRPr>
          </a:p>
        </p:txBody>
      </p:sp>
      <p:sp>
        <p:nvSpPr>
          <p:cNvPr id="47107"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D341771-A005-4F86-A689-5EA3ECD54F85}" type="slidenum">
              <a:rPr lang="en-US" altLang="en-US" smtClean="0">
                <a:solidFill>
                  <a:srgbClr val="000000"/>
                </a:solidFill>
              </a:rPr>
              <a:pPr/>
              <a:t>12</a:t>
            </a:fld>
            <a:endParaRPr lang="en-US" altLang="en-US" smtClean="0">
              <a:solidFill>
                <a:srgbClr val="000000"/>
              </a:solidFill>
            </a:endParaRPr>
          </a:p>
        </p:txBody>
      </p:sp>
      <p:sp>
        <p:nvSpPr>
          <p:cNvPr id="6" name="TextBox 5"/>
          <p:cNvSpPr txBox="1"/>
          <p:nvPr/>
        </p:nvSpPr>
        <p:spPr>
          <a:xfrm>
            <a:off x="336550" y="158491"/>
            <a:ext cx="6731000" cy="646331"/>
          </a:xfrm>
          <a:prstGeom prst="rect">
            <a:avLst/>
          </a:prstGeom>
          <a:noFill/>
        </p:spPr>
        <p:txBody>
          <a:bodyPr wrap="square" rtlCol="0">
            <a:spAutoFit/>
          </a:bodyPr>
          <a:lstStyle/>
          <a:p>
            <a:r>
              <a:rPr lang="en-US" sz="3600" b="1" dirty="0" smtClean="0">
                <a:solidFill>
                  <a:srgbClr val="2B4F73"/>
                </a:solidFill>
              </a:rPr>
              <a:t>Four Principles of Virtual Coaching</a:t>
            </a:r>
            <a:endParaRPr lang="en-US" sz="3600" b="1" dirty="0">
              <a:solidFill>
                <a:srgbClr val="2B4F73"/>
              </a:solidFill>
            </a:endParaRPr>
          </a:p>
        </p:txBody>
      </p:sp>
    </p:spTree>
    <p:extLst>
      <p:ext uri="{BB962C8B-B14F-4D97-AF65-F5344CB8AC3E}">
        <p14:creationId xmlns:p14="http://schemas.microsoft.com/office/powerpoint/2010/main" val="923100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6562" name="Rectangle 3"/>
          <p:cNvSpPr>
            <a:spLocks noGrp="1" noChangeArrowheads="1"/>
          </p:cNvSpPr>
          <p:nvPr>
            <p:ph type="body" idx="1"/>
          </p:nvPr>
        </p:nvSpPr>
        <p:spPr bwMode="auto">
          <a:xfrm>
            <a:off x="393700" y="1125497"/>
            <a:ext cx="8293100" cy="3321091"/>
          </a:xfrm>
          <a:ln>
            <a:miter lim="800000"/>
            <a:headEnd/>
            <a:tailEnd/>
          </a:ln>
        </p:spPr>
        <p:txBody>
          <a:bodyPr vert="horz" wrap="square" lIns="68580" tIns="34290" rIns="68580" bIns="34290" numCol="1" rtlCol="0" anchor="t" anchorCtr="0" compatLnSpc="1">
            <a:prstTxWarp prst="textNoShape">
              <a:avLst/>
            </a:prstTxWarp>
            <a:normAutofit/>
          </a:bodyPr>
          <a:lstStyle/>
          <a:p>
            <a:pPr marL="514350" lvl="1" indent="-514350">
              <a:lnSpc>
                <a:spcPct val="95000"/>
              </a:lnSpc>
              <a:spcBef>
                <a:spcPts val="600"/>
              </a:spcBef>
              <a:spcAft>
                <a:spcPts val="1800"/>
              </a:spcAft>
              <a:buClr>
                <a:srgbClr val="979D69"/>
              </a:buClr>
              <a:buFont typeface="+mj-lt"/>
              <a:buAutoNum type="arabicPeriod" startAt="3"/>
              <a:defRPr/>
            </a:pPr>
            <a:r>
              <a:rPr lang="en-US" altLang="en-US" dirty="0">
                <a:solidFill>
                  <a:srgbClr val="616161"/>
                </a:solidFill>
              </a:rPr>
              <a:t>Encourage the other person to </a:t>
            </a:r>
            <a:r>
              <a:rPr lang="en-US" altLang="en-US" dirty="0" smtClean="0">
                <a:solidFill>
                  <a:srgbClr val="616161"/>
                </a:solidFill>
              </a:rPr>
              <a:t>respond; </a:t>
            </a:r>
            <a:r>
              <a:rPr lang="en-US" altLang="en-US" dirty="0">
                <a:solidFill>
                  <a:srgbClr val="616161"/>
                </a:solidFill>
              </a:rPr>
              <a:t>ask the person to restate what they heard </a:t>
            </a:r>
          </a:p>
          <a:p>
            <a:pPr marL="514350" lvl="1" indent="-514350">
              <a:lnSpc>
                <a:spcPct val="95000"/>
              </a:lnSpc>
              <a:spcBef>
                <a:spcPts val="600"/>
              </a:spcBef>
              <a:spcAft>
                <a:spcPts val="1800"/>
              </a:spcAft>
              <a:buClr>
                <a:srgbClr val="979D69"/>
              </a:buClr>
              <a:buFont typeface="+mj-lt"/>
              <a:buAutoNum type="arabicPeriod" startAt="3"/>
              <a:defRPr/>
            </a:pPr>
            <a:r>
              <a:rPr lang="en-US" altLang="en-US" dirty="0">
                <a:solidFill>
                  <a:srgbClr val="616161"/>
                </a:solidFill>
              </a:rPr>
              <a:t>Increase the use of </a:t>
            </a:r>
            <a:r>
              <a:rPr lang="en-US" altLang="en-US" dirty="0" smtClean="0">
                <a:solidFill>
                  <a:srgbClr val="616161"/>
                </a:solidFill>
              </a:rPr>
              <a:t>active listening </a:t>
            </a:r>
            <a:r>
              <a:rPr lang="en-US" altLang="en-US" dirty="0">
                <a:solidFill>
                  <a:srgbClr val="616161"/>
                </a:solidFill>
              </a:rPr>
              <a:t>to confirm understanding </a:t>
            </a:r>
            <a:r>
              <a:rPr lang="en-US" altLang="en-US" dirty="0" smtClean="0">
                <a:solidFill>
                  <a:srgbClr val="616161"/>
                </a:solidFill>
              </a:rPr>
              <a:t>to </a:t>
            </a:r>
            <a:r>
              <a:rPr lang="en-US" altLang="en-US" dirty="0">
                <a:solidFill>
                  <a:srgbClr val="616161"/>
                </a:solidFill>
              </a:rPr>
              <a:t>build </a:t>
            </a:r>
            <a:r>
              <a:rPr lang="en-US" altLang="en-US" dirty="0" smtClean="0">
                <a:solidFill>
                  <a:srgbClr val="616161"/>
                </a:solidFill>
              </a:rPr>
              <a:t>trust</a:t>
            </a:r>
            <a:endParaRPr lang="en-US" altLang="en-US" dirty="0">
              <a:solidFill>
                <a:srgbClr val="616161"/>
              </a:solidFill>
            </a:endParaRPr>
          </a:p>
          <a:p>
            <a:pPr marL="0" lvl="1" indent="0">
              <a:lnSpc>
                <a:spcPct val="95000"/>
              </a:lnSpc>
              <a:spcBef>
                <a:spcPts val="0"/>
              </a:spcBef>
              <a:spcAft>
                <a:spcPts val="375"/>
              </a:spcAft>
              <a:buClr>
                <a:srgbClr val="979D69"/>
              </a:buClr>
              <a:buNone/>
              <a:defRPr/>
            </a:pPr>
            <a:endParaRPr lang="en-US" altLang="en-US" sz="2025" dirty="0">
              <a:solidFill>
                <a:srgbClr val="616161"/>
              </a:solidFill>
            </a:endParaRPr>
          </a:p>
          <a:p>
            <a:pPr marL="0" lvl="1" indent="0">
              <a:lnSpc>
                <a:spcPct val="95000"/>
              </a:lnSpc>
              <a:spcBef>
                <a:spcPts val="0"/>
              </a:spcBef>
              <a:spcAft>
                <a:spcPts val="375"/>
              </a:spcAft>
              <a:buClr>
                <a:srgbClr val="979D69"/>
              </a:buClr>
              <a:buNone/>
              <a:defRPr/>
            </a:pPr>
            <a:endParaRPr lang="en-US" altLang="en-US" sz="2025" dirty="0">
              <a:solidFill>
                <a:srgbClr val="616161"/>
              </a:solidFill>
            </a:endParaRPr>
          </a:p>
        </p:txBody>
      </p:sp>
      <p:sp>
        <p:nvSpPr>
          <p:cNvPr id="47107"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D341771-A005-4F86-A689-5EA3ECD54F85}" type="slidenum">
              <a:rPr lang="en-US" altLang="en-US" smtClean="0">
                <a:solidFill>
                  <a:srgbClr val="000000"/>
                </a:solidFill>
              </a:rPr>
              <a:pPr/>
              <a:t>13</a:t>
            </a:fld>
            <a:endParaRPr lang="en-US" altLang="en-US" smtClean="0">
              <a:solidFill>
                <a:srgbClr val="000000"/>
              </a:solidFill>
            </a:endParaRPr>
          </a:p>
        </p:txBody>
      </p:sp>
      <p:sp>
        <p:nvSpPr>
          <p:cNvPr id="6" name="TextBox 5"/>
          <p:cNvSpPr txBox="1"/>
          <p:nvPr/>
        </p:nvSpPr>
        <p:spPr>
          <a:xfrm>
            <a:off x="336550" y="158491"/>
            <a:ext cx="6731000" cy="646331"/>
          </a:xfrm>
          <a:prstGeom prst="rect">
            <a:avLst/>
          </a:prstGeom>
          <a:noFill/>
        </p:spPr>
        <p:txBody>
          <a:bodyPr wrap="square" rtlCol="0">
            <a:spAutoFit/>
          </a:bodyPr>
          <a:lstStyle/>
          <a:p>
            <a:r>
              <a:rPr lang="en-US" sz="3600" b="1" dirty="0" smtClean="0">
                <a:solidFill>
                  <a:srgbClr val="2B4F73"/>
                </a:solidFill>
              </a:rPr>
              <a:t>Four Principles of Virtual Coaching</a:t>
            </a:r>
            <a:endParaRPr lang="en-US" sz="3600" b="1" dirty="0">
              <a:solidFill>
                <a:srgbClr val="2B4F73"/>
              </a:solidFill>
            </a:endParaRPr>
          </a:p>
        </p:txBody>
      </p:sp>
    </p:spTree>
    <p:extLst>
      <p:ext uri="{BB962C8B-B14F-4D97-AF65-F5344CB8AC3E}">
        <p14:creationId xmlns:p14="http://schemas.microsoft.com/office/powerpoint/2010/main" val="17710428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6562" name="Rectangle 3"/>
          <p:cNvSpPr>
            <a:spLocks noGrp="1" noChangeArrowheads="1"/>
          </p:cNvSpPr>
          <p:nvPr>
            <p:ph type="body" idx="1"/>
          </p:nvPr>
        </p:nvSpPr>
        <p:spPr bwMode="auto">
          <a:xfrm>
            <a:off x="393700" y="1073944"/>
            <a:ext cx="8445500" cy="3967163"/>
          </a:xfrm>
          <a:ln>
            <a:miter lim="800000"/>
            <a:headEnd/>
            <a:tailEnd/>
          </a:ln>
        </p:spPr>
        <p:txBody>
          <a:bodyPr vert="horz" wrap="square" lIns="68580" tIns="34290" rIns="68580" bIns="34290" numCol="1" rtlCol="0" anchor="t" anchorCtr="0" compatLnSpc="1">
            <a:prstTxWarp prst="textNoShape">
              <a:avLst/>
            </a:prstTxWarp>
            <a:normAutofit/>
          </a:bodyPr>
          <a:lstStyle/>
          <a:p>
            <a:pPr marL="342900" lvl="1" indent="-342900">
              <a:spcBef>
                <a:spcPts val="600"/>
              </a:spcBef>
              <a:spcAft>
                <a:spcPts val="600"/>
              </a:spcAft>
              <a:buClr>
                <a:srgbClr val="979D69"/>
              </a:buClr>
              <a:buFont typeface="Arial" panose="020B0604020202020204" pitchFamily="34" charset="0"/>
              <a:buChar char="•"/>
              <a:defRPr/>
            </a:pPr>
            <a:r>
              <a:rPr lang="en-US" altLang="en-US" sz="3200" dirty="0">
                <a:solidFill>
                  <a:srgbClr val="616161"/>
                </a:solidFill>
              </a:rPr>
              <a:t>Active listening</a:t>
            </a:r>
          </a:p>
          <a:p>
            <a:pPr marL="342900" lvl="1" indent="-342900">
              <a:spcBef>
                <a:spcPts val="600"/>
              </a:spcBef>
              <a:spcAft>
                <a:spcPts val="600"/>
              </a:spcAft>
              <a:buClr>
                <a:srgbClr val="979D69"/>
              </a:buClr>
              <a:buFont typeface="Arial" panose="020B0604020202020204" pitchFamily="34" charset="0"/>
              <a:buChar char="•"/>
              <a:defRPr/>
            </a:pPr>
            <a:r>
              <a:rPr lang="en-US" altLang="en-US" sz="3200" dirty="0">
                <a:solidFill>
                  <a:srgbClr val="616161"/>
                </a:solidFill>
              </a:rPr>
              <a:t>Focus on behavior</a:t>
            </a:r>
          </a:p>
          <a:p>
            <a:pPr marL="342900" lvl="1" indent="-342900">
              <a:spcBef>
                <a:spcPts val="600"/>
              </a:spcBef>
              <a:spcAft>
                <a:spcPts val="600"/>
              </a:spcAft>
              <a:buClr>
                <a:srgbClr val="979D69"/>
              </a:buClr>
              <a:buFont typeface="Arial" panose="020B0604020202020204" pitchFamily="34" charset="0"/>
              <a:buChar char="•"/>
              <a:defRPr/>
            </a:pPr>
            <a:r>
              <a:rPr lang="en-US" altLang="en-US" sz="3200" dirty="0">
                <a:solidFill>
                  <a:srgbClr val="616161"/>
                </a:solidFill>
              </a:rPr>
              <a:t>Balanced response</a:t>
            </a:r>
          </a:p>
          <a:p>
            <a:pPr marL="0" lvl="1" indent="0">
              <a:spcBef>
                <a:spcPts val="600"/>
              </a:spcBef>
              <a:spcAft>
                <a:spcPts val="600"/>
              </a:spcAft>
              <a:buClr>
                <a:schemeClr val="tx2"/>
              </a:buClr>
              <a:buNone/>
              <a:defRPr/>
            </a:pPr>
            <a:endParaRPr lang="en-US" altLang="en-US" sz="3200" dirty="0"/>
          </a:p>
          <a:p>
            <a:pPr marL="260604" lvl="1" indent="-260604">
              <a:spcBef>
                <a:spcPts val="600"/>
              </a:spcBef>
              <a:spcAft>
                <a:spcPts val="600"/>
              </a:spcAft>
              <a:buClr>
                <a:schemeClr val="tx2"/>
              </a:buClr>
              <a:buFont typeface="Wingdings" pitchFamily="2" charset="2"/>
              <a:buChar char="§"/>
              <a:defRPr/>
            </a:pPr>
            <a:endParaRPr lang="en-US" altLang="en-US" sz="3200" dirty="0"/>
          </a:p>
          <a:p>
            <a:pPr>
              <a:spcBef>
                <a:spcPts val="600"/>
              </a:spcBef>
              <a:spcAft>
                <a:spcPts val="600"/>
              </a:spcAft>
              <a:buClr>
                <a:schemeClr val="tx2"/>
              </a:buClr>
              <a:buFont typeface="Wingdings" pitchFamily="2" charset="2"/>
              <a:buChar char="§"/>
              <a:defRPr/>
            </a:pPr>
            <a:endParaRPr lang="en-US" dirty="0"/>
          </a:p>
        </p:txBody>
      </p:sp>
      <p:sp>
        <p:nvSpPr>
          <p:cNvPr id="47107"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D341771-A005-4F86-A689-5EA3ECD54F85}" type="slidenum">
              <a:rPr lang="en-US" altLang="en-US" smtClean="0">
                <a:solidFill>
                  <a:srgbClr val="000000"/>
                </a:solidFill>
              </a:rPr>
              <a:pPr/>
              <a:t>14</a:t>
            </a:fld>
            <a:endParaRPr lang="en-US" altLang="en-US" smtClean="0">
              <a:solidFill>
                <a:srgbClr val="000000"/>
              </a:solidFill>
            </a:endParaRPr>
          </a:p>
        </p:txBody>
      </p:sp>
      <p:sp>
        <p:nvSpPr>
          <p:cNvPr id="6" name="TextBox 5"/>
          <p:cNvSpPr txBox="1"/>
          <p:nvPr/>
        </p:nvSpPr>
        <p:spPr>
          <a:xfrm>
            <a:off x="336550" y="158491"/>
            <a:ext cx="6731000" cy="646331"/>
          </a:xfrm>
          <a:prstGeom prst="rect">
            <a:avLst/>
          </a:prstGeom>
          <a:noFill/>
        </p:spPr>
        <p:txBody>
          <a:bodyPr wrap="square" rtlCol="0">
            <a:spAutoFit/>
          </a:bodyPr>
          <a:lstStyle/>
          <a:p>
            <a:r>
              <a:rPr lang="en-US" sz="3600" b="1" dirty="0">
                <a:solidFill>
                  <a:srgbClr val="2B4F73"/>
                </a:solidFill>
              </a:rPr>
              <a:t>Skills for Remote Coaching</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5579" y="1073944"/>
            <a:ext cx="4351221" cy="30911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6281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66948" name="AutoShape 4"/>
          <p:cNvSpPr>
            <a:spLocks noChangeArrowheads="1"/>
          </p:cNvSpPr>
          <p:nvPr/>
        </p:nvSpPr>
        <p:spPr bwMode="auto">
          <a:xfrm>
            <a:off x="3241676" y="2322197"/>
            <a:ext cx="3222625" cy="819705"/>
          </a:xfrm>
          <a:prstGeom prst="roundRect">
            <a:avLst>
              <a:gd name="adj" fmla="val 16667"/>
            </a:avLst>
          </a:prstGeom>
          <a:gradFill rotWithShape="0">
            <a:gsLst>
              <a:gs pos="0">
                <a:srgbClr val="FFFFFF"/>
              </a:gs>
              <a:gs pos="100000">
                <a:schemeClr val="accent3">
                  <a:lumMod val="50000"/>
                </a:schemeClr>
              </a:gs>
            </a:gsLst>
            <a:lin ang="5400000" scaled="1"/>
          </a:gradFill>
          <a:ln>
            <a:noFill/>
          </a:ln>
          <a:effectLst>
            <a:outerShdw dist="107763" dir="2700000" algn="ctr" rotWithShape="0">
              <a:srgbClr val="75767A"/>
            </a:outerShdw>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defRPr/>
            </a:pPr>
            <a:r>
              <a:rPr lang="en-US" altLang="en-US" sz="2100" b="1" dirty="0"/>
              <a:t>Empathizing</a:t>
            </a:r>
          </a:p>
        </p:txBody>
      </p:sp>
      <p:sp>
        <p:nvSpPr>
          <p:cNvPr id="466949" name="AutoShape 5"/>
          <p:cNvSpPr>
            <a:spLocks noChangeArrowheads="1"/>
          </p:cNvSpPr>
          <p:nvPr/>
        </p:nvSpPr>
        <p:spPr bwMode="auto">
          <a:xfrm>
            <a:off x="3241675" y="1227178"/>
            <a:ext cx="3095625" cy="820341"/>
          </a:xfrm>
          <a:prstGeom prst="roundRect">
            <a:avLst>
              <a:gd name="adj" fmla="val 16667"/>
            </a:avLst>
          </a:prstGeom>
          <a:gradFill rotWithShape="0">
            <a:gsLst>
              <a:gs pos="0">
                <a:srgbClr val="FFFFFF"/>
              </a:gs>
              <a:gs pos="100000">
                <a:schemeClr val="accent1">
                  <a:lumMod val="50000"/>
                </a:schemeClr>
              </a:gs>
            </a:gsLst>
            <a:lin ang="5400000" scaled="1"/>
          </a:gradFill>
          <a:ln>
            <a:noFill/>
          </a:ln>
          <a:effectLst>
            <a:outerShdw dist="107763" dir="2700000" algn="ctr" rotWithShape="0">
              <a:srgbClr val="75767A"/>
            </a:outerShdw>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defRPr/>
            </a:pPr>
            <a:r>
              <a:rPr lang="en-US" altLang="en-US" sz="2100" b="1" dirty="0"/>
              <a:t>Paraphrasing</a:t>
            </a:r>
          </a:p>
        </p:txBody>
      </p:sp>
      <p:sp>
        <p:nvSpPr>
          <p:cNvPr id="466950" name="AutoShape 6"/>
          <p:cNvSpPr>
            <a:spLocks noChangeArrowheads="1"/>
          </p:cNvSpPr>
          <p:nvPr/>
        </p:nvSpPr>
        <p:spPr bwMode="auto">
          <a:xfrm>
            <a:off x="3241675" y="3416580"/>
            <a:ext cx="3222625" cy="864948"/>
          </a:xfrm>
          <a:prstGeom prst="roundRect">
            <a:avLst>
              <a:gd name="adj" fmla="val 16667"/>
            </a:avLst>
          </a:prstGeom>
          <a:gradFill rotWithShape="0">
            <a:gsLst>
              <a:gs pos="0">
                <a:srgbClr val="FFFFFF"/>
              </a:gs>
              <a:gs pos="100000">
                <a:schemeClr val="bg2">
                  <a:lumMod val="50000"/>
                </a:schemeClr>
              </a:gs>
            </a:gsLst>
            <a:lin ang="5400000" scaled="1"/>
          </a:gradFill>
          <a:ln>
            <a:noFill/>
          </a:ln>
          <a:effectLst>
            <a:outerShdw dist="107763" dir="2700000" algn="ctr" rotWithShape="0">
              <a:srgbClr val="75767A"/>
            </a:outerShdw>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defRPr/>
            </a:pPr>
            <a:r>
              <a:rPr lang="en-US" altLang="en-US" sz="2100" b="1" dirty="0"/>
              <a:t>Questioning</a:t>
            </a:r>
          </a:p>
        </p:txBody>
      </p:sp>
      <p:sp>
        <p:nvSpPr>
          <p:cNvPr id="7" name="TextBox 6"/>
          <p:cNvSpPr txBox="1"/>
          <p:nvPr/>
        </p:nvSpPr>
        <p:spPr>
          <a:xfrm>
            <a:off x="336550" y="158491"/>
            <a:ext cx="6731000" cy="646331"/>
          </a:xfrm>
          <a:prstGeom prst="rect">
            <a:avLst/>
          </a:prstGeom>
          <a:noFill/>
        </p:spPr>
        <p:txBody>
          <a:bodyPr wrap="square" rtlCol="0">
            <a:spAutoFit/>
          </a:bodyPr>
          <a:lstStyle/>
          <a:p>
            <a:r>
              <a:rPr lang="en-US" sz="3600" b="1" dirty="0">
                <a:solidFill>
                  <a:srgbClr val="2B4F73"/>
                </a:solidFill>
              </a:rPr>
              <a:t>Active Listening Skills</a:t>
            </a:r>
          </a:p>
        </p:txBody>
      </p:sp>
    </p:spTree>
    <p:extLst>
      <p:ext uri="{BB962C8B-B14F-4D97-AF65-F5344CB8AC3E}">
        <p14:creationId xmlns:p14="http://schemas.microsoft.com/office/powerpoint/2010/main" val="2131552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66949"/>
                                        </p:tgtEl>
                                        <p:attrNameLst>
                                          <p:attrName>style.visibility</p:attrName>
                                        </p:attrNameLst>
                                      </p:cBhvr>
                                      <p:to>
                                        <p:strVal val="visible"/>
                                      </p:to>
                                    </p:set>
                                    <p:animEffect transition="in" filter="slide(fromTop)">
                                      <p:cBhvr>
                                        <p:cTn id="7" dur="500"/>
                                        <p:tgtEl>
                                          <p:spTgt spid="466949"/>
                                        </p:tgtEl>
                                      </p:cBhvr>
                                    </p:animEffect>
                                  </p:childTnLst>
                                </p:cTn>
                              </p:par>
                            </p:childTnLst>
                          </p:cTn>
                        </p:par>
                        <p:par>
                          <p:cTn id="8" fill="hold" nodeType="afterGroup">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466948"/>
                                        </p:tgtEl>
                                        <p:attrNameLst>
                                          <p:attrName>style.visibility</p:attrName>
                                        </p:attrNameLst>
                                      </p:cBhvr>
                                      <p:to>
                                        <p:strVal val="visible"/>
                                      </p:to>
                                    </p:set>
                                    <p:animEffect transition="in" filter="slide(fromTop)">
                                      <p:cBhvr>
                                        <p:cTn id="11" dur="500"/>
                                        <p:tgtEl>
                                          <p:spTgt spid="466948"/>
                                        </p:tgtEl>
                                      </p:cBhvr>
                                    </p:animEffect>
                                  </p:childTnLst>
                                </p:cTn>
                              </p:par>
                            </p:childTnLst>
                          </p:cTn>
                        </p:par>
                        <p:par>
                          <p:cTn id="12" fill="hold" nodeType="afterGroup">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466950"/>
                                        </p:tgtEl>
                                        <p:attrNameLst>
                                          <p:attrName>style.visibility</p:attrName>
                                        </p:attrNameLst>
                                      </p:cBhvr>
                                      <p:to>
                                        <p:strVal val="visible"/>
                                      </p:to>
                                    </p:set>
                                    <p:animEffect transition="in" filter="slide(fromTop)">
                                      <p:cBhvr>
                                        <p:cTn id="15" dur="500"/>
                                        <p:tgtEl>
                                          <p:spTgt spid="466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8" grpId="0" animBg="1" autoUpdateAnimBg="0"/>
      <p:bldP spid="466949" grpId="0" animBg="1" autoUpdateAnimBg="0"/>
      <p:bldP spid="466950"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2227" name="Content Placeholder 2"/>
          <p:cNvSpPr>
            <a:spLocks noGrp="1"/>
          </p:cNvSpPr>
          <p:nvPr>
            <p:ph idx="1"/>
          </p:nvPr>
        </p:nvSpPr>
        <p:spPr>
          <a:xfrm>
            <a:off x="431800" y="972741"/>
            <a:ext cx="8255000" cy="3226594"/>
          </a:xfrm>
        </p:spPr>
        <p:txBody>
          <a:bodyPr>
            <a:normAutofit/>
          </a:bodyPr>
          <a:lstStyle/>
          <a:p>
            <a:pPr>
              <a:spcAft>
                <a:spcPts val="450"/>
              </a:spcAft>
              <a:buClr>
                <a:srgbClr val="979D69"/>
              </a:buClr>
              <a:buFont typeface="Arial" panose="020B0604020202020204" pitchFamily="34" charset="0"/>
              <a:buChar char="•"/>
              <a:defRPr/>
            </a:pPr>
            <a:r>
              <a:rPr lang="en-US" sz="2625" dirty="0">
                <a:solidFill>
                  <a:srgbClr val="616161"/>
                </a:solidFill>
              </a:rPr>
              <a:t>How to - Summarize the </a:t>
            </a:r>
            <a:r>
              <a:rPr lang="en-US" sz="2625" b="1" dirty="0">
                <a:solidFill>
                  <a:srgbClr val="616161"/>
                </a:solidFill>
              </a:rPr>
              <a:t>content</a:t>
            </a:r>
            <a:r>
              <a:rPr lang="en-US" sz="2625" dirty="0">
                <a:solidFill>
                  <a:srgbClr val="616161"/>
                </a:solidFill>
              </a:rPr>
              <a:t> of what the other person has said, in your own words</a:t>
            </a:r>
          </a:p>
          <a:p>
            <a:pPr>
              <a:spcAft>
                <a:spcPts val="450"/>
              </a:spcAft>
              <a:buClr>
                <a:srgbClr val="979D69"/>
              </a:buClr>
              <a:buFont typeface="Arial" panose="020B0604020202020204" pitchFamily="34" charset="0"/>
              <a:buChar char="•"/>
              <a:defRPr/>
            </a:pPr>
            <a:r>
              <a:rPr lang="en-US" sz="2625" dirty="0">
                <a:solidFill>
                  <a:srgbClr val="616161"/>
                </a:solidFill>
              </a:rPr>
              <a:t>Purpose - Shows that you understand (but not necessarily agree with) what the other person said</a:t>
            </a:r>
          </a:p>
          <a:p>
            <a:pPr>
              <a:spcAft>
                <a:spcPts val="450"/>
              </a:spcAft>
              <a:buClr>
                <a:srgbClr val="979D69"/>
              </a:buClr>
              <a:buFont typeface="Arial" panose="020B0604020202020204" pitchFamily="34" charset="0"/>
              <a:buChar char="•"/>
              <a:defRPr/>
            </a:pPr>
            <a:r>
              <a:rPr lang="en-US" sz="2625" dirty="0">
                <a:solidFill>
                  <a:srgbClr val="616161"/>
                </a:solidFill>
              </a:rPr>
              <a:t>If you disagree, restate the other person’s point of view before stating your own</a:t>
            </a:r>
          </a:p>
          <a:p>
            <a:pPr>
              <a:spcAft>
                <a:spcPts val="450"/>
              </a:spcAft>
              <a:buClr>
                <a:srgbClr val="979D69"/>
              </a:buClr>
              <a:buFont typeface="Arial" panose="020B0604020202020204" pitchFamily="34" charset="0"/>
              <a:buChar char="•"/>
              <a:defRPr/>
            </a:pPr>
            <a:endParaRPr lang="en-US" sz="2625" dirty="0">
              <a:solidFill>
                <a:srgbClr val="616161"/>
              </a:solidFill>
            </a:endParaRPr>
          </a:p>
          <a:p>
            <a:pPr>
              <a:buClr>
                <a:srgbClr val="979D69"/>
              </a:buClr>
              <a:buFont typeface="Arial" panose="020B0604020202020204" pitchFamily="34" charset="0"/>
              <a:buChar char="•"/>
              <a:defRPr/>
            </a:pPr>
            <a:endParaRPr lang="en-US" dirty="0" smtClean="0">
              <a:solidFill>
                <a:srgbClr val="616161"/>
              </a:solidFill>
              <a:latin typeface="+mn-lt"/>
            </a:endParaRPr>
          </a:p>
        </p:txBody>
      </p:sp>
      <p:sp>
        <p:nvSpPr>
          <p:cNvPr id="5222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A16598C-0F21-4056-8A14-5EFBF9CAC5B9}" type="slidenum">
              <a:rPr lang="en-US" altLang="en-US" smtClean="0">
                <a:solidFill>
                  <a:srgbClr val="000000"/>
                </a:solidFill>
                <a:ea typeface="MS PGothic" panose="020B0600070205080204" pitchFamily="34" charset="-128"/>
              </a:rPr>
              <a:pPr/>
              <a:t>16</a:t>
            </a:fld>
            <a:endParaRPr lang="en-US" altLang="en-US" smtClean="0">
              <a:solidFill>
                <a:srgbClr val="000000"/>
              </a:solidFill>
              <a:ea typeface="MS PGothic" panose="020B0600070205080204" pitchFamily="34" charset="-128"/>
            </a:endParaRPr>
          </a:p>
        </p:txBody>
      </p:sp>
      <p:sp>
        <p:nvSpPr>
          <p:cNvPr id="6" name="TextBox 5"/>
          <p:cNvSpPr txBox="1"/>
          <p:nvPr/>
        </p:nvSpPr>
        <p:spPr>
          <a:xfrm>
            <a:off x="336550" y="158491"/>
            <a:ext cx="6731000" cy="646331"/>
          </a:xfrm>
          <a:prstGeom prst="rect">
            <a:avLst/>
          </a:prstGeom>
          <a:noFill/>
        </p:spPr>
        <p:txBody>
          <a:bodyPr wrap="square" rtlCol="0">
            <a:spAutoFit/>
          </a:bodyPr>
          <a:lstStyle/>
          <a:p>
            <a:r>
              <a:rPr lang="en-US" sz="3600" b="1" dirty="0">
                <a:solidFill>
                  <a:srgbClr val="2B4F73"/>
                </a:solidFill>
              </a:rPr>
              <a:t>Paraphrasing </a:t>
            </a:r>
          </a:p>
        </p:txBody>
      </p:sp>
    </p:spTree>
    <p:extLst>
      <p:ext uri="{BB962C8B-B14F-4D97-AF65-F5344CB8AC3E}">
        <p14:creationId xmlns:p14="http://schemas.microsoft.com/office/powerpoint/2010/main" val="1613892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2227" name="Content Placeholder 2"/>
          <p:cNvSpPr>
            <a:spLocks noGrp="1"/>
          </p:cNvSpPr>
          <p:nvPr>
            <p:ph idx="1"/>
          </p:nvPr>
        </p:nvSpPr>
        <p:spPr>
          <a:xfrm>
            <a:off x="431800" y="972741"/>
            <a:ext cx="8255000" cy="3226594"/>
          </a:xfrm>
        </p:spPr>
        <p:txBody>
          <a:bodyPr>
            <a:noAutofit/>
          </a:bodyPr>
          <a:lstStyle/>
          <a:p>
            <a:pPr marL="0" indent="0">
              <a:spcAft>
                <a:spcPts val="450"/>
              </a:spcAft>
              <a:buClr>
                <a:srgbClr val="979D69"/>
              </a:buClr>
              <a:buNone/>
              <a:defRPr/>
            </a:pPr>
            <a:r>
              <a:rPr lang="en-US" sz="2800" dirty="0">
                <a:solidFill>
                  <a:srgbClr val="616161"/>
                </a:solidFill>
              </a:rPr>
              <a:t>Statement</a:t>
            </a:r>
          </a:p>
          <a:p>
            <a:pPr marL="400050" lvl="1" indent="0">
              <a:spcAft>
                <a:spcPts val="1200"/>
              </a:spcAft>
              <a:buClr>
                <a:srgbClr val="979D69"/>
              </a:buClr>
              <a:buNone/>
              <a:defRPr/>
            </a:pPr>
            <a:r>
              <a:rPr lang="en-US" sz="2400" i="1" dirty="0" smtClean="0">
                <a:solidFill>
                  <a:srgbClr val="616161"/>
                </a:solidFill>
              </a:rPr>
              <a:t>“I’m not sure about how to handle the situation with the client and bec</a:t>
            </a:r>
            <a:r>
              <a:rPr lang="en-US" sz="2400" dirty="0" smtClean="0">
                <a:solidFill>
                  <a:srgbClr val="616161"/>
                </a:solidFill>
              </a:rPr>
              <a:t>ause </a:t>
            </a:r>
            <a:r>
              <a:rPr lang="en-US" sz="2400" i="1" dirty="0">
                <a:solidFill>
                  <a:srgbClr val="616161"/>
                </a:solidFill>
              </a:rPr>
              <a:t>I’m new to the account I think it would be better if you </a:t>
            </a:r>
            <a:r>
              <a:rPr lang="en-US" sz="2400" i="1" dirty="0" smtClean="0">
                <a:solidFill>
                  <a:srgbClr val="616161"/>
                </a:solidFill>
              </a:rPr>
              <a:t>spoke </a:t>
            </a:r>
            <a:r>
              <a:rPr lang="en-US" sz="2400" i="1" dirty="0">
                <a:solidFill>
                  <a:srgbClr val="616161"/>
                </a:solidFill>
              </a:rPr>
              <a:t>with her</a:t>
            </a:r>
            <a:r>
              <a:rPr lang="en-US" sz="2400" i="1" dirty="0" smtClean="0">
                <a:solidFill>
                  <a:srgbClr val="616161"/>
                </a:solidFill>
              </a:rPr>
              <a:t>.”</a:t>
            </a:r>
            <a:endParaRPr lang="en-US" dirty="0">
              <a:solidFill>
                <a:srgbClr val="616161"/>
              </a:solidFill>
            </a:endParaRPr>
          </a:p>
          <a:p>
            <a:pPr marL="0" indent="0">
              <a:spcAft>
                <a:spcPts val="450"/>
              </a:spcAft>
              <a:buClr>
                <a:srgbClr val="979D69"/>
              </a:buClr>
              <a:buNone/>
              <a:defRPr/>
            </a:pPr>
            <a:r>
              <a:rPr lang="en-US" sz="2800" dirty="0" smtClean="0">
                <a:solidFill>
                  <a:srgbClr val="616161"/>
                </a:solidFill>
              </a:rPr>
              <a:t>Paraphrase</a:t>
            </a:r>
            <a:endParaRPr lang="en-US" sz="2800" dirty="0">
              <a:solidFill>
                <a:srgbClr val="616161"/>
              </a:solidFill>
            </a:endParaRPr>
          </a:p>
          <a:p>
            <a:pPr marL="400050" lvl="1" indent="0">
              <a:spcAft>
                <a:spcPts val="450"/>
              </a:spcAft>
              <a:buClr>
                <a:srgbClr val="979D69"/>
              </a:buClr>
              <a:buNone/>
              <a:defRPr/>
            </a:pPr>
            <a:r>
              <a:rPr lang="en-US" sz="2225" i="1" dirty="0">
                <a:solidFill>
                  <a:srgbClr val="616161"/>
                </a:solidFill>
              </a:rPr>
              <a:t>“</a:t>
            </a:r>
            <a:r>
              <a:rPr lang="en-US" sz="2400" i="1" dirty="0">
                <a:solidFill>
                  <a:srgbClr val="616161"/>
                </a:solidFill>
              </a:rPr>
              <a:t>You’re concerned that because you’re not familiar with the history of this account you won’t handle it properly?”</a:t>
            </a:r>
          </a:p>
          <a:p>
            <a:pPr marL="0" indent="0">
              <a:spcAft>
                <a:spcPts val="450"/>
              </a:spcAft>
              <a:buClr>
                <a:srgbClr val="979D69"/>
              </a:buClr>
              <a:buNone/>
              <a:defRPr/>
            </a:pPr>
            <a:endParaRPr lang="en-US" sz="2625" dirty="0">
              <a:solidFill>
                <a:srgbClr val="616161"/>
              </a:solidFill>
            </a:endParaRPr>
          </a:p>
          <a:p>
            <a:pPr>
              <a:buClr>
                <a:srgbClr val="979D69"/>
              </a:buClr>
              <a:buFont typeface="Arial" panose="020B0604020202020204" pitchFamily="34" charset="0"/>
              <a:buChar char="•"/>
              <a:defRPr/>
            </a:pPr>
            <a:endParaRPr lang="en-US" dirty="0" smtClean="0">
              <a:solidFill>
                <a:srgbClr val="616161"/>
              </a:solidFill>
              <a:latin typeface="+mn-lt"/>
            </a:endParaRPr>
          </a:p>
        </p:txBody>
      </p:sp>
      <p:sp>
        <p:nvSpPr>
          <p:cNvPr id="5222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A16598C-0F21-4056-8A14-5EFBF9CAC5B9}" type="slidenum">
              <a:rPr lang="en-US" altLang="en-US" smtClean="0">
                <a:solidFill>
                  <a:srgbClr val="000000"/>
                </a:solidFill>
                <a:ea typeface="MS PGothic" panose="020B0600070205080204" pitchFamily="34" charset="-128"/>
              </a:rPr>
              <a:pPr/>
              <a:t>17</a:t>
            </a:fld>
            <a:endParaRPr lang="en-US" altLang="en-US" smtClean="0">
              <a:solidFill>
                <a:srgbClr val="000000"/>
              </a:solidFill>
              <a:ea typeface="MS PGothic" panose="020B0600070205080204" pitchFamily="34" charset="-128"/>
            </a:endParaRPr>
          </a:p>
        </p:txBody>
      </p:sp>
      <p:sp>
        <p:nvSpPr>
          <p:cNvPr id="6" name="TextBox 5"/>
          <p:cNvSpPr txBox="1"/>
          <p:nvPr/>
        </p:nvSpPr>
        <p:spPr>
          <a:xfrm>
            <a:off x="336550" y="158491"/>
            <a:ext cx="6731000" cy="646331"/>
          </a:xfrm>
          <a:prstGeom prst="rect">
            <a:avLst/>
          </a:prstGeom>
          <a:noFill/>
        </p:spPr>
        <p:txBody>
          <a:bodyPr wrap="square" rtlCol="0">
            <a:spAutoFit/>
          </a:bodyPr>
          <a:lstStyle/>
          <a:p>
            <a:r>
              <a:rPr lang="en-US" sz="3600" b="1" dirty="0">
                <a:solidFill>
                  <a:srgbClr val="2B4F73"/>
                </a:solidFill>
              </a:rPr>
              <a:t>Example</a:t>
            </a:r>
          </a:p>
        </p:txBody>
      </p:sp>
    </p:spTree>
    <p:extLst>
      <p:ext uri="{BB962C8B-B14F-4D97-AF65-F5344CB8AC3E}">
        <p14:creationId xmlns:p14="http://schemas.microsoft.com/office/powerpoint/2010/main" val="3252287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2227" name="Content Placeholder 2"/>
          <p:cNvSpPr>
            <a:spLocks noGrp="1"/>
          </p:cNvSpPr>
          <p:nvPr>
            <p:ph idx="1"/>
          </p:nvPr>
        </p:nvSpPr>
        <p:spPr>
          <a:xfrm>
            <a:off x="431800" y="972741"/>
            <a:ext cx="8255000" cy="3226594"/>
          </a:xfrm>
        </p:spPr>
        <p:txBody>
          <a:bodyPr>
            <a:normAutofit lnSpcReduction="10000"/>
          </a:bodyPr>
          <a:lstStyle/>
          <a:p>
            <a:pPr>
              <a:spcAft>
                <a:spcPts val="450"/>
              </a:spcAft>
              <a:buClr>
                <a:srgbClr val="979D69"/>
              </a:buClr>
              <a:buFont typeface="Arial" panose="020B0604020202020204" pitchFamily="34" charset="0"/>
              <a:buChar char="•"/>
              <a:defRPr/>
            </a:pPr>
            <a:r>
              <a:rPr lang="en-US" sz="2625" dirty="0">
                <a:solidFill>
                  <a:srgbClr val="616161"/>
                </a:solidFill>
              </a:rPr>
              <a:t>Summarize your understanding of how the person is feeling and why – the emotional component of the message</a:t>
            </a:r>
          </a:p>
          <a:p>
            <a:pPr>
              <a:spcAft>
                <a:spcPts val="450"/>
              </a:spcAft>
              <a:buClr>
                <a:srgbClr val="979D69"/>
              </a:buClr>
              <a:buFont typeface="Arial" panose="020B0604020202020204" pitchFamily="34" charset="0"/>
              <a:buChar char="•"/>
              <a:defRPr/>
            </a:pPr>
            <a:r>
              <a:rPr lang="en-US" sz="2625" dirty="0">
                <a:solidFill>
                  <a:srgbClr val="616161"/>
                </a:solidFill>
              </a:rPr>
              <a:t>Be patient and non-judgmental</a:t>
            </a:r>
          </a:p>
          <a:p>
            <a:pPr>
              <a:spcAft>
                <a:spcPts val="450"/>
              </a:spcAft>
              <a:buClr>
                <a:srgbClr val="979D69"/>
              </a:buClr>
              <a:buFont typeface="Arial" panose="020B0604020202020204" pitchFamily="34" charset="0"/>
              <a:buChar char="•"/>
              <a:defRPr/>
            </a:pPr>
            <a:r>
              <a:rPr lang="en-US" sz="2625" dirty="0">
                <a:solidFill>
                  <a:srgbClr val="616161"/>
                </a:solidFill>
              </a:rPr>
              <a:t>Do not interrupt.  Let people vent if they are upset</a:t>
            </a:r>
          </a:p>
          <a:p>
            <a:pPr>
              <a:spcAft>
                <a:spcPts val="450"/>
              </a:spcAft>
              <a:buClr>
                <a:srgbClr val="979D69"/>
              </a:buClr>
              <a:buFont typeface="Arial" panose="020B0604020202020204" pitchFamily="34" charset="0"/>
              <a:buChar char="•"/>
              <a:defRPr/>
            </a:pPr>
            <a:r>
              <a:rPr lang="en-US" sz="2625" dirty="0">
                <a:solidFill>
                  <a:srgbClr val="616161"/>
                </a:solidFill>
              </a:rPr>
              <a:t>Overcome the urge to ignore, disagree with, or reject what people say</a:t>
            </a:r>
          </a:p>
          <a:p>
            <a:pPr marL="0" indent="0">
              <a:spcAft>
                <a:spcPts val="450"/>
              </a:spcAft>
              <a:buClr>
                <a:srgbClr val="979D69"/>
              </a:buClr>
              <a:buNone/>
              <a:defRPr/>
            </a:pPr>
            <a:endParaRPr lang="en-US" sz="2625" dirty="0">
              <a:solidFill>
                <a:srgbClr val="616161"/>
              </a:solidFill>
            </a:endParaRPr>
          </a:p>
          <a:p>
            <a:pPr>
              <a:buClr>
                <a:srgbClr val="979D69"/>
              </a:buClr>
              <a:buFont typeface="Arial" panose="020B0604020202020204" pitchFamily="34" charset="0"/>
              <a:buChar char="•"/>
              <a:defRPr/>
            </a:pPr>
            <a:endParaRPr lang="en-US" dirty="0" smtClean="0">
              <a:solidFill>
                <a:srgbClr val="616161"/>
              </a:solidFill>
              <a:latin typeface="+mn-lt"/>
            </a:endParaRPr>
          </a:p>
        </p:txBody>
      </p:sp>
      <p:sp>
        <p:nvSpPr>
          <p:cNvPr id="5222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A16598C-0F21-4056-8A14-5EFBF9CAC5B9}" type="slidenum">
              <a:rPr lang="en-US" altLang="en-US" smtClean="0">
                <a:solidFill>
                  <a:srgbClr val="000000"/>
                </a:solidFill>
                <a:ea typeface="MS PGothic" panose="020B0600070205080204" pitchFamily="34" charset="-128"/>
              </a:rPr>
              <a:pPr/>
              <a:t>18</a:t>
            </a:fld>
            <a:endParaRPr lang="en-US" altLang="en-US" smtClean="0">
              <a:solidFill>
                <a:srgbClr val="000000"/>
              </a:solidFill>
              <a:ea typeface="MS PGothic" panose="020B0600070205080204" pitchFamily="34" charset="-128"/>
            </a:endParaRPr>
          </a:p>
        </p:txBody>
      </p:sp>
      <p:sp>
        <p:nvSpPr>
          <p:cNvPr id="6" name="TextBox 5"/>
          <p:cNvSpPr txBox="1"/>
          <p:nvPr/>
        </p:nvSpPr>
        <p:spPr>
          <a:xfrm>
            <a:off x="336550" y="158491"/>
            <a:ext cx="6731000" cy="646331"/>
          </a:xfrm>
          <a:prstGeom prst="rect">
            <a:avLst/>
          </a:prstGeom>
          <a:noFill/>
        </p:spPr>
        <p:txBody>
          <a:bodyPr wrap="square" rtlCol="0">
            <a:spAutoFit/>
          </a:bodyPr>
          <a:lstStyle/>
          <a:p>
            <a:r>
              <a:rPr lang="en-US" sz="3600" b="1" dirty="0">
                <a:solidFill>
                  <a:srgbClr val="2B4F73"/>
                </a:solidFill>
              </a:rPr>
              <a:t>Empathizing </a:t>
            </a:r>
          </a:p>
        </p:txBody>
      </p:sp>
    </p:spTree>
    <p:extLst>
      <p:ext uri="{BB962C8B-B14F-4D97-AF65-F5344CB8AC3E}">
        <p14:creationId xmlns:p14="http://schemas.microsoft.com/office/powerpoint/2010/main" val="858960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2227" name="Content Placeholder 2"/>
          <p:cNvSpPr>
            <a:spLocks noGrp="1"/>
          </p:cNvSpPr>
          <p:nvPr>
            <p:ph idx="1"/>
          </p:nvPr>
        </p:nvSpPr>
        <p:spPr>
          <a:xfrm>
            <a:off x="431800" y="972741"/>
            <a:ext cx="8255000" cy="3226594"/>
          </a:xfrm>
        </p:spPr>
        <p:txBody>
          <a:bodyPr>
            <a:normAutofit/>
          </a:bodyPr>
          <a:lstStyle/>
          <a:p>
            <a:pPr marL="0" indent="0">
              <a:spcAft>
                <a:spcPts val="450"/>
              </a:spcAft>
              <a:buClr>
                <a:srgbClr val="979D69"/>
              </a:buClr>
              <a:buNone/>
              <a:defRPr/>
            </a:pPr>
            <a:r>
              <a:rPr lang="en-US" sz="2800" dirty="0" smtClean="0">
                <a:solidFill>
                  <a:srgbClr val="616161"/>
                </a:solidFill>
              </a:rPr>
              <a:t>Statement</a:t>
            </a:r>
            <a:endParaRPr lang="en-US" sz="2800" dirty="0">
              <a:solidFill>
                <a:srgbClr val="616161"/>
              </a:solidFill>
            </a:endParaRPr>
          </a:p>
          <a:p>
            <a:pPr marL="400050" lvl="1" indent="0">
              <a:spcAft>
                <a:spcPts val="1800"/>
              </a:spcAft>
              <a:buClr>
                <a:srgbClr val="979D69"/>
              </a:buClr>
              <a:buNone/>
              <a:defRPr/>
            </a:pPr>
            <a:r>
              <a:rPr lang="en-US" sz="2400" i="1" dirty="0" smtClean="0">
                <a:solidFill>
                  <a:srgbClr val="616161"/>
                </a:solidFill>
              </a:rPr>
              <a:t>“</a:t>
            </a:r>
            <a:r>
              <a:rPr lang="en-US" sz="2400" i="1" dirty="0">
                <a:solidFill>
                  <a:srgbClr val="616161"/>
                </a:solidFill>
              </a:rPr>
              <a:t>Solve one problem and up pops another.  What’s the use</a:t>
            </a:r>
            <a:r>
              <a:rPr lang="en-US" sz="2400" i="1" dirty="0" smtClean="0">
                <a:solidFill>
                  <a:srgbClr val="616161"/>
                </a:solidFill>
              </a:rPr>
              <a:t>?”</a:t>
            </a:r>
            <a:endParaRPr lang="en-US" sz="2625" dirty="0">
              <a:solidFill>
                <a:srgbClr val="616161"/>
              </a:solidFill>
            </a:endParaRPr>
          </a:p>
          <a:p>
            <a:pPr marL="0" indent="0">
              <a:spcAft>
                <a:spcPts val="450"/>
              </a:spcAft>
              <a:buClr>
                <a:srgbClr val="979D69"/>
              </a:buClr>
              <a:buNone/>
              <a:defRPr/>
            </a:pPr>
            <a:r>
              <a:rPr lang="en-US" sz="2800" dirty="0">
                <a:solidFill>
                  <a:srgbClr val="616161"/>
                </a:solidFill>
              </a:rPr>
              <a:t>Empathetic </a:t>
            </a:r>
            <a:r>
              <a:rPr lang="en-US" sz="2800" dirty="0" smtClean="0">
                <a:solidFill>
                  <a:srgbClr val="616161"/>
                </a:solidFill>
              </a:rPr>
              <a:t>Response</a:t>
            </a:r>
            <a:endParaRPr lang="en-US" sz="2800" dirty="0">
              <a:solidFill>
                <a:srgbClr val="616161"/>
              </a:solidFill>
            </a:endParaRPr>
          </a:p>
          <a:p>
            <a:pPr marL="400050" lvl="1" indent="0">
              <a:spcAft>
                <a:spcPts val="450"/>
              </a:spcAft>
              <a:buClr>
                <a:srgbClr val="979D69"/>
              </a:buClr>
              <a:buNone/>
              <a:defRPr/>
            </a:pPr>
            <a:r>
              <a:rPr lang="en-US" sz="2400" i="1" dirty="0">
                <a:solidFill>
                  <a:srgbClr val="616161"/>
                </a:solidFill>
              </a:rPr>
              <a:t>“It can be pretty frustrating, and even discouraging, to encounter problem after problem.”</a:t>
            </a:r>
          </a:p>
          <a:p>
            <a:pPr>
              <a:spcAft>
                <a:spcPts val="450"/>
              </a:spcAft>
              <a:buClr>
                <a:srgbClr val="979D69"/>
              </a:buClr>
              <a:buFont typeface="Arial" panose="020B0604020202020204" pitchFamily="34" charset="0"/>
              <a:buChar char="•"/>
              <a:defRPr/>
            </a:pPr>
            <a:endParaRPr lang="en-US" sz="2625" dirty="0">
              <a:solidFill>
                <a:srgbClr val="616161"/>
              </a:solidFill>
            </a:endParaRPr>
          </a:p>
          <a:p>
            <a:pPr>
              <a:buClr>
                <a:srgbClr val="979D69"/>
              </a:buClr>
              <a:buFont typeface="Arial" panose="020B0604020202020204" pitchFamily="34" charset="0"/>
              <a:buChar char="•"/>
              <a:defRPr/>
            </a:pPr>
            <a:endParaRPr lang="en-US" dirty="0" smtClean="0">
              <a:solidFill>
                <a:srgbClr val="616161"/>
              </a:solidFill>
              <a:latin typeface="+mn-lt"/>
            </a:endParaRPr>
          </a:p>
        </p:txBody>
      </p:sp>
      <p:sp>
        <p:nvSpPr>
          <p:cNvPr id="5222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A16598C-0F21-4056-8A14-5EFBF9CAC5B9}" type="slidenum">
              <a:rPr lang="en-US" altLang="en-US" smtClean="0">
                <a:solidFill>
                  <a:srgbClr val="000000"/>
                </a:solidFill>
                <a:ea typeface="MS PGothic" panose="020B0600070205080204" pitchFamily="34" charset="-128"/>
              </a:rPr>
              <a:pPr/>
              <a:t>19</a:t>
            </a:fld>
            <a:endParaRPr lang="en-US" altLang="en-US" smtClean="0">
              <a:solidFill>
                <a:srgbClr val="000000"/>
              </a:solidFill>
              <a:ea typeface="MS PGothic" panose="020B0600070205080204" pitchFamily="34" charset="-128"/>
            </a:endParaRPr>
          </a:p>
        </p:txBody>
      </p:sp>
      <p:sp>
        <p:nvSpPr>
          <p:cNvPr id="6" name="TextBox 5"/>
          <p:cNvSpPr txBox="1"/>
          <p:nvPr/>
        </p:nvSpPr>
        <p:spPr>
          <a:xfrm>
            <a:off x="336550" y="158491"/>
            <a:ext cx="6731000" cy="646331"/>
          </a:xfrm>
          <a:prstGeom prst="rect">
            <a:avLst/>
          </a:prstGeom>
          <a:noFill/>
        </p:spPr>
        <p:txBody>
          <a:bodyPr wrap="square" rtlCol="0">
            <a:spAutoFit/>
          </a:bodyPr>
          <a:lstStyle/>
          <a:p>
            <a:r>
              <a:rPr lang="en-US" sz="3600" b="1" dirty="0">
                <a:solidFill>
                  <a:srgbClr val="2B4F73"/>
                </a:solidFill>
              </a:rPr>
              <a:t>Example</a:t>
            </a:r>
          </a:p>
        </p:txBody>
      </p:sp>
    </p:spTree>
    <p:extLst>
      <p:ext uri="{BB962C8B-B14F-4D97-AF65-F5344CB8AC3E}">
        <p14:creationId xmlns:p14="http://schemas.microsoft.com/office/powerpoint/2010/main" val="20599425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1"/>
          <p:cNvSpPr>
            <a:spLocks noChangeArrowheads="1"/>
          </p:cNvSpPr>
          <p:nvPr/>
        </p:nvSpPr>
        <p:spPr bwMode="auto">
          <a:xfrm>
            <a:off x="3024627" y="2618823"/>
            <a:ext cx="3264646" cy="34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80000"/>
              </a:lnSpc>
            </a:pPr>
            <a:r>
              <a:rPr lang="en-US" sz="2000" dirty="0" smtClean="0">
                <a:solidFill>
                  <a:srgbClr val="A2A26C"/>
                </a:solidFill>
                <a:cs typeface="Arial Narrow"/>
              </a:rPr>
              <a:t>Rick </a:t>
            </a:r>
            <a:r>
              <a:rPr lang="en-US" sz="2000" dirty="0" err="1" smtClean="0">
                <a:solidFill>
                  <a:srgbClr val="A2A26C"/>
                </a:solidFill>
                <a:cs typeface="Arial Narrow"/>
              </a:rPr>
              <a:t>Lepsinger</a:t>
            </a:r>
            <a:r>
              <a:rPr lang="en-US" sz="2000" dirty="0" smtClean="0">
                <a:solidFill>
                  <a:srgbClr val="A2A26C"/>
                </a:solidFill>
                <a:cs typeface="Arial Narrow"/>
              </a:rPr>
              <a:t>, President</a:t>
            </a:r>
            <a:endParaRPr lang="en-US" sz="2000" dirty="0">
              <a:solidFill>
                <a:srgbClr val="A2A26C"/>
              </a:solidFill>
              <a:cs typeface="Arial Narrow"/>
            </a:endParaRPr>
          </a:p>
        </p:txBody>
      </p:sp>
      <p:sp>
        <p:nvSpPr>
          <p:cNvPr id="9" name="Rectangle 1"/>
          <p:cNvSpPr>
            <a:spLocks noChangeArrowheads="1"/>
          </p:cNvSpPr>
          <p:nvPr/>
        </p:nvSpPr>
        <p:spPr bwMode="auto">
          <a:xfrm>
            <a:off x="3039568" y="2917639"/>
            <a:ext cx="5086453" cy="297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80000"/>
              </a:lnSpc>
            </a:pPr>
            <a:r>
              <a:rPr lang="en-US" sz="1600" dirty="0" err="1" smtClean="0">
                <a:solidFill>
                  <a:schemeClr val="bg1"/>
                </a:solidFill>
                <a:cs typeface="Arial Narrow"/>
              </a:rPr>
              <a:t>rlepsinger@OnPointConsultingLLC.com</a:t>
            </a:r>
            <a:r>
              <a:rPr lang="en-US" sz="1600" dirty="0" smtClean="0">
                <a:solidFill>
                  <a:schemeClr val="bg1"/>
                </a:solidFill>
                <a:cs typeface="Arial Narrow"/>
              </a:rPr>
              <a:t> </a:t>
            </a:r>
            <a:r>
              <a:rPr lang="en-US" sz="1600" dirty="0" smtClean="0">
                <a:solidFill>
                  <a:srgbClr val="A2A26C"/>
                </a:solidFill>
                <a:cs typeface="Arial Narrow"/>
              </a:rPr>
              <a:t>|</a:t>
            </a:r>
            <a:r>
              <a:rPr lang="en-US" sz="1600" dirty="0" smtClean="0">
                <a:solidFill>
                  <a:srgbClr val="DB7F2E"/>
                </a:solidFill>
                <a:cs typeface="Arial Narrow"/>
              </a:rPr>
              <a:t> </a:t>
            </a:r>
            <a:r>
              <a:rPr lang="en-US" sz="1600" dirty="0" smtClean="0">
                <a:solidFill>
                  <a:schemeClr val="bg1"/>
                </a:solidFill>
                <a:cs typeface="Arial Narrow"/>
              </a:rPr>
              <a:t>212.472.8081</a:t>
            </a:r>
            <a:endParaRPr lang="en-US" sz="1600" dirty="0">
              <a:solidFill>
                <a:schemeClr val="bg1"/>
              </a:solidFill>
              <a:cs typeface="Arial Narrow"/>
            </a:endParaRPr>
          </a:p>
        </p:txBody>
      </p:sp>
      <p:sp>
        <p:nvSpPr>
          <p:cNvPr id="6" name="Rectangle 1"/>
          <p:cNvSpPr>
            <a:spLocks noChangeArrowheads="1"/>
          </p:cNvSpPr>
          <p:nvPr/>
        </p:nvSpPr>
        <p:spPr bwMode="auto">
          <a:xfrm>
            <a:off x="3050470" y="1579300"/>
            <a:ext cx="5495600" cy="890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80000"/>
              </a:lnSpc>
            </a:pPr>
            <a:r>
              <a:rPr lang="en-US" sz="3200" b="1" dirty="0">
                <a:solidFill>
                  <a:schemeClr val="bg1"/>
                </a:solidFill>
              </a:rPr>
              <a:t>Coaching and Managing Accountability Remotely</a:t>
            </a:r>
          </a:p>
        </p:txBody>
      </p:sp>
      <p:sp>
        <p:nvSpPr>
          <p:cNvPr id="7" name="Rectangle 1"/>
          <p:cNvSpPr>
            <a:spLocks noChangeArrowheads="1"/>
          </p:cNvSpPr>
          <p:nvPr/>
        </p:nvSpPr>
        <p:spPr bwMode="auto">
          <a:xfrm>
            <a:off x="3024627" y="1179782"/>
            <a:ext cx="611937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80000"/>
              </a:lnSpc>
            </a:pPr>
            <a:r>
              <a:rPr lang="en-US" sz="2400" dirty="0" smtClean="0">
                <a:solidFill>
                  <a:srgbClr val="A2A26C"/>
                </a:solidFill>
                <a:latin typeface="Calibri Light"/>
                <a:cs typeface="Calibri Light"/>
              </a:rPr>
              <a:t>WELCOME TO</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51" y="1130960"/>
            <a:ext cx="1871307" cy="2239261"/>
          </a:xfrm>
          <a:prstGeom prst="rect">
            <a:avLst/>
          </a:prstGeom>
        </p:spPr>
      </p:pic>
    </p:spTree>
    <p:extLst>
      <p:ext uri="{BB962C8B-B14F-4D97-AF65-F5344CB8AC3E}">
        <p14:creationId xmlns:p14="http://schemas.microsoft.com/office/powerpoint/2010/main" val="2102603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2227" name="Content Placeholder 2"/>
          <p:cNvSpPr>
            <a:spLocks noGrp="1"/>
          </p:cNvSpPr>
          <p:nvPr>
            <p:ph idx="1"/>
          </p:nvPr>
        </p:nvSpPr>
        <p:spPr>
          <a:xfrm>
            <a:off x="431800" y="764786"/>
            <a:ext cx="8255000" cy="3226594"/>
          </a:xfrm>
        </p:spPr>
        <p:txBody>
          <a:bodyPr>
            <a:noAutofit/>
          </a:bodyPr>
          <a:lstStyle/>
          <a:p>
            <a:pPr marL="0" indent="0">
              <a:spcAft>
                <a:spcPts val="450"/>
              </a:spcAft>
              <a:buClr>
                <a:srgbClr val="979D69"/>
              </a:buClr>
              <a:buNone/>
              <a:defRPr/>
            </a:pPr>
            <a:r>
              <a:rPr lang="en-US" sz="2400" dirty="0" smtClean="0">
                <a:solidFill>
                  <a:srgbClr val="616161"/>
                </a:solidFill>
              </a:rPr>
              <a:t>What</a:t>
            </a:r>
            <a:endParaRPr lang="en-US" sz="2400" dirty="0">
              <a:solidFill>
                <a:srgbClr val="616161"/>
              </a:solidFill>
            </a:endParaRPr>
          </a:p>
          <a:p>
            <a:pPr>
              <a:spcAft>
                <a:spcPts val="450"/>
              </a:spcAft>
              <a:buClr>
                <a:srgbClr val="979D69"/>
              </a:buClr>
              <a:buFont typeface="Arial" panose="020B0604020202020204" pitchFamily="34" charset="0"/>
              <a:buChar char="•"/>
              <a:defRPr/>
            </a:pPr>
            <a:r>
              <a:rPr lang="en-US" sz="2400" dirty="0">
                <a:solidFill>
                  <a:srgbClr val="616161"/>
                </a:solidFill>
              </a:rPr>
              <a:t>Probing to find out more about what the person said or about why he/she said it</a:t>
            </a:r>
          </a:p>
          <a:p>
            <a:pPr marL="0" indent="0">
              <a:spcAft>
                <a:spcPts val="450"/>
              </a:spcAft>
              <a:buClr>
                <a:srgbClr val="979D69"/>
              </a:buClr>
              <a:buNone/>
              <a:defRPr/>
            </a:pPr>
            <a:r>
              <a:rPr lang="en-US" sz="2400" dirty="0" smtClean="0">
                <a:solidFill>
                  <a:srgbClr val="616161"/>
                </a:solidFill>
              </a:rPr>
              <a:t>When</a:t>
            </a:r>
            <a:endParaRPr lang="en-US" sz="2400" dirty="0">
              <a:solidFill>
                <a:srgbClr val="616161"/>
              </a:solidFill>
            </a:endParaRPr>
          </a:p>
          <a:p>
            <a:pPr>
              <a:spcAft>
                <a:spcPts val="450"/>
              </a:spcAft>
              <a:buClr>
                <a:srgbClr val="979D69"/>
              </a:buClr>
              <a:buFont typeface="Arial" panose="020B0604020202020204" pitchFamily="34" charset="0"/>
              <a:buChar char="•"/>
              <a:defRPr/>
            </a:pPr>
            <a:r>
              <a:rPr lang="en-US" sz="2400" dirty="0">
                <a:solidFill>
                  <a:srgbClr val="616161"/>
                </a:solidFill>
              </a:rPr>
              <a:t>You need a better understanding of a situation</a:t>
            </a:r>
          </a:p>
          <a:p>
            <a:pPr>
              <a:spcAft>
                <a:spcPts val="450"/>
              </a:spcAft>
              <a:buClr>
                <a:srgbClr val="979D69"/>
              </a:buClr>
              <a:buFont typeface="Arial" panose="020B0604020202020204" pitchFamily="34" charset="0"/>
              <a:buChar char="•"/>
              <a:defRPr/>
            </a:pPr>
            <a:r>
              <a:rPr lang="en-US" sz="2400" dirty="0">
                <a:solidFill>
                  <a:srgbClr val="616161"/>
                </a:solidFill>
              </a:rPr>
              <a:t>You need to guide the conversation</a:t>
            </a:r>
          </a:p>
          <a:p>
            <a:pPr>
              <a:spcAft>
                <a:spcPts val="450"/>
              </a:spcAft>
              <a:buClr>
                <a:srgbClr val="979D69"/>
              </a:buClr>
              <a:buFont typeface="Arial" panose="020B0604020202020204" pitchFamily="34" charset="0"/>
              <a:buChar char="•"/>
              <a:defRPr/>
            </a:pPr>
            <a:r>
              <a:rPr lang="en-US" sz="2400" dirty="0">
                <a:solidFill>
                  <a:srgbClr val="616161"/>
                </a:solidFill>
              </a:rPr>
              <a:t>You want to gather specific information</a:t>
            </a:r>
          </a:p>
          <a:p>
            <a:pPr>
              <a:spcAft>
                <a:spcPts val="450"/>
              </a:spcAft>
              <a:buClr>
                <a:srgbClr val="979D69"/>
              </a:buClr>
              <a:buFont typeface="Arial" panose="020B0604020202020204" pitchFamily="34" charset="0"/>
              <a:buChar char="•"/>
              <a:defRPr/>
            </a:pPr>
            <a:r>
              <a:rPr lang="en-US" sz="2400" dirty="0">
                <a:solidFill>
                  <a:srgbClr val="616161"/>
                </a:solidFill>
              </a:rPr>
              <a:t>You want to involve the other person</a:t>
            </a:r>
          </a:p>
          <a:p>
            <a:pPr>
              <a:spcAft>
                <a:spcPts val="450"/>
              </a:spcAft>
              <a:buClr>
                <a:srgbClr val="979D69"/>
              </a:buClr>
              <a:buFont typeface="Arial" panose="020B0604020202020204" pitchFamily="34" charset="0"/>
              <a:buChar char="•"/>
              <a:defRPr/>
            </a:pPr>
            <a:endParaRPr lang="en-US" sz="2400" dirty="0">
              <a:solidFill>
                <a:srgbClr val="616161"/>
              </a:solidFill>
            </a:endParaRPr>
          </a:p>
          <a:p>
            <a:pPr>
              <a:buClr>
                <a:srgbClr val="979D69"/>
              </a:buClr>
              <a:buFont typeface="Arial" panose="020B0604020202020204" pitchFamily="34" charset="0"/>
              <a:buChar char="•"/>
              <a:defRPr/>
            </a:pPr>
            <a:endParaRPr lang="en-US" dirty="0" smtClean="0">
              <a:solidFill>
                <a:srgbClr val="616161"/>
              </a:solidFill>
              <a:latin typeface="+mn-lt"/>
            </a:endParaRPr>
          </a:p>
        </p:txBody>
      </p:sp>
      <p:sp>
        <p:nvSpPr>
          <p:cNvPr id="5222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A16598C-0F21-4056-8A14-5EFBF9CAC5B9}" type="slidenum">
              <a:rPr lang="en-US" altLang="en-US" smtClean="0">
                <a:solidFill>
                  <a:srgbClr val="000000"/>
                </a:solidFill>
                <a:ea typeface="MS PGothic" panose="020B0600070205080204" pitchFamily="34" charset="-128"/>
              </a:rPr>
              <a:pPr/>
              <a:t>20</a:t>
            </a:fld>
            <a:endParaRPr lang="en-US" altLang="en-US" smtClean="0">
              <a:solidFill>
                <a:srgbClr val="000000"/>
              </a:solidFill>
              <a:ea typeface="MS PGothic" panose="020B0600070205080204" pitchFamily="34" charset="-128"/>
            </a:endParaRPr>
          </a:p>
        </p:txBody>
      </p:sp>
      <p:sp>
        <p:nvSpPr>
          <p:cNvPr id="6" name="TextBox 5"/>
          <p:cNvSpPr txBox="1"/>
          <p:nvPr/>
        </p:nvSpPr>
        <p:spPr>
          <a:xfrm>
            <a:off x="336550" y="113733"/>
            <a:ext cx="6731000" cy="646331"/>
          </a:xfrm>
          <a:prstGeom prst="rect">
            <a:avLst/>
          </a:prstGeom>
          <a:noFill/>
        </p:spPr>
        <p:txBody>
          <a:bodyPr wrap="square" rtlCol="0">
            <a:spAutoFit/>
          </a:bodyPr>
          <a:lstStyle/>
          <a:p>
            <a:r>
              <a:rPr lang="en-US" sz="3600" b="1" dirty="0">
                <a:solidFill>
                  <a:srgbClr val="2B4F73"/>
                </a:solidFill>
              </a:rPr>
              <a:t>Questioning</a:t>
            </a:r>
          </a:p>
        </p:txBody>
      </p:sp>
    </p:spTree>
    <p:extLst>
      <p:ext uri="{BB962C8B-B14F-4D97-AF65-F5344CB8AC3E}">
        <p14:creationId xmlns:p14="http://schemas.microsoft.com/office/powerpoint/2010/main" val="24917851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2227" name="Content Placeholder 2"/>
          <p:cNvSpPr>
            <a:spLocks noGrp="1"/>
          </p:cNvSpPr>
          <p:nvPr>
            <p:ph idx="1"/>
          </p:nvPr>
        </p:nvSpPr>
        <p:spPr>
          <a:xfrm>
            <a:off x="431800" y="764786"/>
            <a:ext cx="8255000" cy="3226594"/>
          </a:xfrm>
        </p:spPr>
        <p:txBody>
          <a:bodyPr>
            <a:noAutofit/>
          </a:bodyPr>
          <a:lstStyle/>
          <a:p>
            <a:pPr marL="0" indent="0">
              <a:spcAft>
                <a:spcPts val="450"/>
              </a:spcAft>
              <a:buClr>
                <a:srgbClr val="979D69"/>
              </a:buClr>
              <a:buNone/>
              <a:defRPr/>
            </a:pPr>
            <a:r>
              <a:rPr lang="en-US" sz="2400" dirty="0" smtClean="0">
                <a:solidFill>
                  <a:srgbClr val="616161"/>
                </a:solidFill>
              </a:rPr>
              <a:t>How</a:t>
            </a:r>
            <a:endParaRPr lang="en-US" sz="2400" dirty="0">
              <a:solidFill>
                <a:srgbClr val="616161"/>
              </a:solidFill>
            </a:endParaRPr>
          </a:p>
          <a:p>
            <a:pPr>
              <a:spcAft>
                <a:spcPts val="450"/>
              </a:spcAft>
              <a:buClr>
                <a:srgbClr val="979D69"/>
              </a:buClr>
              <a:buFont typeface="Arial" panose="020B0604020202020204" pitchFamily="34" charset="0"/>
              <a:buChar char="•"/>
              <a:defRPr/>
            </a:pPr>
            <a:r>
              <a:rPr lang="en-US" sz="2400" dirty="0">
                <a:solidFill>
                  <a:srgbClr val="616161"/>
                </a:solidFill>
              </a:rPr>
              <a:t>Use open-ended questions</a:t>
            </a:r>
          </a:p>
          <a:p>
            <a:pPr>
              <a:spcAft>
                <a:spcPts val="450"/>
              </a:spcAft>
              <a:buClr>
                <a:srgbClr val="979D69"/>
              </a:buClr>
              <a:buFont typeface="Arial" panose="020B0604020202020204" pitchFamily="34" charset="0"/>
              <a:buChar char="•"/>
              <a:defRPr/>
            </a:pPr>
            <a:r>
              <a:rPr lang="en-US" sz="2400" dirty="0">
                <a:solidFill>
                  <a:srgbClr val="616161"/>
                </a:solidFill>
              </a:rPr>
              <a:t>Ask questions that encourage “how can we?” thinking</a:t>
            </a:r>
          </a:p>
          <a:p>
            <a:pPr>
              <a:spcAft>
                <a:spcPts val="450"/>
              </a:spcAft>
              <a:buClr>
                <a:srgbClr val="979D69"/>
              </a:buClr>
              <a:buFont typeface="Arial" panose="020B0604020202020204" pitchFamily="34" charset="0"/>
              <a:buChar char="•"/>
              <a:defRPr/>
            </a:pPr>
            <a:r>
              <a:rPr lang="en-US" sz="2400" dirty="0">
                <a:solidFill>
                  <a:srgbClr val="616161"/>
                </a:solidFill>
              </a:rPr>
              <a:t>Avoid asking questions that put people on the defensive (for example, “Why did you…?”  “Why didn’t you…?”)</a:t>
            </a:r>
          </a:p>
          <a:p>
            <a:pPr>
              <a:spcAft>
                <a:spcPts val="450"/>
              </a:spcAft>
              <a:buClr>
                <a:srgbClr val="979D69"/>
              </a:buClr>
              <a:buFont typeface="Arial" panose="020B0604020202020204" pitchFamily="34" charset="0"/>
              <a:buChar char="•"/>
              <a:defRPr/>
            </a:pPr>
            <a:r>
              <a:rPr lang="en-US" sz="2400" dirty="0">
                <a:solidFill>
                  <a:srgbClr val="616161"/>
                </a:solidFill>
              </a:rPr>
              <a:t>Avoid leading questions (for example, “Don’t you agree that…?”)</a:t>
            </a:r>
          </a:p>
          <a:p>
            <a:pPr>
              <a:spcAft>
                <a:spcPts val="450"/>
              </a:spcAft>
              <a:buClr>
                <a:srgbClr val="979D69"/>
              </a:buClr>
              <a:buFont typeface="Arial" panose="020B0604020202020204" pitchFamily="34" charset="0"/>
              <a:buChar char="•"/>
              <a:defRPr/>
            </a:pPr>
            <a:r>
              <a:rPr lang="en-US" sz="2400" dirty="0">
                <a:solidFill>
                  <a:srgbClr val="616161"/>
                </a:solidFill>
              </a:rPr>
              <a:t>Don’t ask, “Do you understand?” to check for understanding!</a:t>
            </a:r>
          </a:p>
          <a:p>
            <a:pPr>
              <a:spcAft>
                <a:spcPts val="450"/>
              </a:spcAft>
              <a:buClr>
                <a:srgbClr val="979D69"/>
              </a:buClr>
              <a:buFont typeface="Arial" panose="020B0604020202020204" pitchFamily="34" charset="0"/>
              <a:buChar char="•"/>
              <a:defRPr/>
            </a:pPr>
            <a:endParaRPr lang="en-US" sz="2400" dirty="0">
              <a:solidFill>
                <a:srgbClr val="616161"/>
              </a:solidFill>
            </a:endParaRPr>
          </a:p>
          <a:p>
            <a:pPr>
              <a:buClr>
                <a:srgbClr val="979D69"/>
              </a:buClr>
              <a:buFont typeface="Arial" panose="020B0604020202020204" pitchFamily="34" charset="0"/>
              <a:buChar char="•"/>
              <a:defRPr/>
            </a:pPr>
            <a:endParaRPr lang="en-US" dirty="0" smtClean="0">
              <a:solidFill>
                <a:srgbClr val="616161"/>
              </a:solidFill>
              <a:latin typeface="+mn-lt"/>
            </a:endParaRPr>
          </a:p>
        </p:txBody>
      </p:sp>
      <p:sp>
        <p:nvSpPr>
          <p:cNvPr id="5222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A16598C-0F21-4056-8A14-5EFBF9CAC5B9}" type="slidenum">
              <a:rPr lang="en-US" altLang="en-US" smtClean="0">
                <a:solidFill>
                  <a:srgbClr val="000000"/>
                </a:solidFill>
                <a:ea typeface="MS PGothic" panose="020B0600070205080204" pitchFamily="34" charset="-128"/>
              </a:rPr>
              <a:pPr/>
              <a:t>21</a:t>
            </a:fld>
            <a:endParaRPr lang="en-US" altLang="en-US" smtClean="0">
              <a:solidFill>
                <a:srgbClr val="000000"/>
              </a:solidFill>
              <a:ea typeface="MS PGothic" panose="020B0600070205080204" pitchFamily="34" charset="-128"/>
            </a:endParaRPr>
          </a:p>
        </p:txBody>
      </p:sp>
      <p:sp>
        <p:nvSpPr>
          <p:cNvPr id="6" name="TextBox 5"/>
          <p:cNvSpPr txBox="1"/>
          <p:nvPr/>
        </p:nvSpPr>
        <p:spPr>
          <a:xfrm>
            <a:off x="336550" y="113733"/>
            <a:ext cx="6731000" cy="646331"/>
          </a:xfrm>
          <a:prstGeom prst="rect">
            <a:avLst/>
          </a:prstGeom>
          <a:noFill/>
        </p:spPr>
        <p:txBody>
          <a:bodyPr wrap="square" rtlCol="0">
            <a:spAutoFit/>
          </a:bodyPr>
          <a:lstStyle/>
          <a:p>
            <a:r>
              <a:rPr lang="en-US" sz="3600" b="1" dirty="0">
                <a:solidFill>
                  <a:srgbClr val="2B4F73"/>
                </a:solidFill>
              </a:rPr>
              <a:t>Questioning</a:t>
            </a:r>
          </a:p>
        </p:txBody>
      </p:sp>
    </p:spTree>
    <p:extLst>
      <p:ext uri="{BB962C8B-B14F-4D97-AF65-F5344CB8AC3E}">
        <p14:creationId xmlns:p14="http://schemas.microsoft.com/office/powerpoint/2010/main" val="27843064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2227" name="Content Placeholder 2"/>
          <p:cNvSpPr>
            <a:spLocks noGrp="1"/>
          </p:cNvSpPr>
          <p:nvPr>
            <p:ph idx="1"/>
          </p:nvPr>
        </p:nvSpPr>
        <p:spPr>
          <a:xfrm>
            <a:off x="431800" y="764786"/>
            <a:ext cx="8255000" cy="3226594"/>
          </a:xfrm>
        </p:spPr>
        <p:txBody>
          <a:bodyPr>
            <a:noAutofit/>
          </a:bodyPr>
          <a:lstStyle/>
          <a:p>
            <a:pPr marL="0" lvl="1" indent="0">
              <a:lnSpc>
                <a:spcPct val="90000"/>
              </a:lnSpc>
              <a:spcBef>
                <a:spcPts val="600"/>
              </a:spcBef>
              <a:spcAft>
                <a:spcPts val="1200"/>
              </a:spcAft>
              <a:buClr>
                <a:schemeClr val="tx2"/>
              </a:buClr>
              <a:buNone/>
              <a:defRPr/>
            </a:pPr>
            <a:r>
              <a:rPr lang="en-US" altLang="en-US" dirty="0">
                <a:solidFill>
                  <a:srgbClr val="616161"/>
                </a:solidFill>
              </a:rPr>
              <a:t>Read each question and decide if it is effective or ineffective</a:t>
            </a:r>
            <a:r>
              <a:rPr lang="en-US" altLang="en-US" dirty="0" smtClean="0">
                <a:solidFill>
                  <a:srgbClr val="616161"/>
                </a:solidFill>
              </a:rPr>
              <a:t>.</a:t>
            </a:r>
            <a:endParaRPr lang="en-US" dirty="0" smtClean="0">
              <a:solidFill>
                <a:srgbClr val="616161"/>
              </a:solidFill>
            </a:endParaRPr>
          </a:p>
          <a:p>
            <a:pPr marL="514350" lvl="1" indent="-514350">
              <a:lnSpc>
                <a:spcPct val="90000"/>
              </a:lnSpc>
              <a:spcBef>
                <a:spcPts val="600"/>
              </a:spcBef>
              <a:spcAft>
                <a:spcPts val="1200"/>
              </a:spcAft>
              <a:buClr>
                <a:schemeClr val="tx2"/>
              </a:buClr>
              <a:buFont typeface="+mj-lt"/>
              <a:buAutoNum type="alphaUcPeriod"/>
              <a:defRPr/>
            </a:pPr>
            <a:r>
              <a:rPr lang="en-US" dirty="0" smtClean="0">
                <a:solidFill>
                  <a:srgbClr val="616161"/>
                </a:solidFill>
              </a:rPr>
              <a:t>“</a:t>
            </a:r>
            <a:r>
              <a:rPr lang="en-US" dirty="0">
                <a:solidFill>
                  <a:srgbClr val="616161"/>
                </a:solidFill>
              </a:rPr>
              <a:t>What are your concerns about the project?”</a:t>
            </a:r>
          </a:p>
          <a:p>
            <a:pPr marL="514350" lvl="1" indent="-514350">
              <a:lnSpc>
                <a:spcPct val="90000"/>
              </a:lnSpc>
              <a:spcBef>
                <a:spcPts val="600"/>
              </a:spcBef>
              <a:spcAft>
                <a:spcPts val="1200"/>
              </a:spcAft>
              <a:buClr>
                <a:schemeClr val="tx2"/>
              </a:buClr>
              <a:buFont typeface="+mj-lt"/>
              <a:buAutoNum type="alphaUcPeriod"/>
              <a:defRPr/>
            </a:pPr>
            <a:r>
              <a:rPr lang="en-US" dirty="0">
                <a:solidFill>
                  <a:srgbClr val="616161"/>
                </a:solidFill>
              </a:rPr>
              <a:t>“Why didn’t you tell me about the issue sooner?”</a:t>
            </a:r>
          </a:p>
          <a:p>
            <a:pPr marL="514350" lvl="1" indent="-514350">
              <a:lnSpc>
                <a:spcPct val="90000"/>
              </a:lnSpc>
              <a:spcBef>
                <a:spcPts val="600"/>
              </a:spcBef>
              <a:spcAft>
                <a:spcPts val="1200"/>
              </a:spcAft>
              <a:buClr>
                <a:schemeClr val="tx2"/>
              </a:buClr>
              <a:buFont typeface="+mj-lt"/>
              <a:buAutoNum type="alphaUcPeriod"/>
              <a:defRPr/>
            </a:pPr>
            <a:r>
              <a:rPr lang="en-US" dirty="0">
                <a:solidFill>
                  <a:srgbClr val="616161"/>
                </a:solidFill>
              </a:rPr>
              <a:t>“What do you see as the obstacles?  How can we overcome them?”</a:t>
            </a:r>
          </a:p>
          <a:p>
            <a:pPr marL="514350" lvl="1" indent="-514350">
              <a:lnSpc>
                <a:spcPct val="90000"/>
              </a:lnSpc>
              <a:spcBef>
                <a:spcPts val="600"/>
              </a:spcBef>
              <a:spcAft>
                <a:spcPts val="1200"/>
              </a:spcAft>
              <a:buClr>
                <a:schemeClr val="tx2"/>
              </a:buClr>
              <a:buFont typeface="+mj-lt"/>
              <a:buAutoNum type="alphaUcPeriod"/>
              <a:defRPr/>
            </a:pPr>
            <a:r>
              <a:rPr lang="en-US" dirty="0">
                <a:solidFill>
                  <a:srgbClr val="616161"/>
                </a:solidFill>
              </a:rPr>
              <a:t>“Don’t you think it’s best to change the price now?”</a:t>
            </a:r>
          </a:p>
          <a:p>
            <a:pPr>
              <a:spcAft>
                <a:spcPts val="450"/>
              </a:spcAft>
              <a:buClr>
                <a:srgbClr val="979D69"/>
              </a:buClr>
              <a:buFont typeface="Arial" panose="020B0604020202020204" pitchFamily="34" charset="0"/>
              <a:buChar char="•"/>
              <a:defRPr/>
            </a:pPr>
            <a:endParaRPr lang="en-US" sz="2400" dirty="0">
              <a:solidFill>
                <a:srgbClr val="616161"/>
              </a:solidFill>
            </a:endParaRPr>
          </a:p>
          <a:p>
            <a:pPr>
              <a:buClr>
                <a:srgbClr val="979D69"/>
              </a:buClr>
              <a:buFont typeface="Arial" panose="020B0604020202020204" pitchFamily="34" charset="0"/>
              <a:buChar char="•"/>
              <a:defRPr/>
            </a:pPr>
            <a:endParaRPr lang="en-US" dirty="0" smtClean="0">
              <a:solidFill>
                <a:srgbClr val="616161"/>
              </a:solidFill>
              <a:latin typeface="+mn-lt"/>
            </a:endParaRPr>
          </a:p>
        </p:txBody>
      </p:sp>
      <p:sp>
        <p:nvSpPr>
          <p:cNvPr id="5222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A16598C-0F21-4056-8A14-5EFBF9CAC5B9}" type="slidenum">
              <a:rPr lang="en-US" altLang="en-US" smtClean="0">
                <a:solidFill>
                  <a:srgbClr val="000000"/>
                </a:solidFill>
                <a:ea typeface="MS PGothic" panose="020B0600070205080204" pitchFamily="34" charset="-128"/>
              </a:rPr>
              <a:pPr/>
              <a:t>22</a:t>
            </a:fld>
            <a:endParaRPr lang="en-US" altLang="en-US" smtClean="0">
              <a:solidFill>
                <a:srgbClr val="000000"/>
              </a:solidFill>
              <a:ea typeface="MS PGothic" panose="020B0600070205080204" pitchFamily="34" charset="-128"/>
            </a:endParaRPr>
          </a:p>
        </p:txBody>
      </p:sp>
      <p:sp>
        <p:nvSpPr>
          <p:cNvPr id="6" name="TextBox 5"/>
          <p:cNvSpPr txBox="1"/>
          <p:nvPr/>
        </p:nvSpPr>
        <p:spPr>
          <a:xfrm>
            <a:off x="336550" y="113733"/>
            <a:ext cx="6731000" cy="646331"/>
          </a:xfrm>
          <a:prstGeom prst="rect">
            <a:avLst/>
          </a:prstGeom>
          <a:noFill/>
        </p:spPr>
        <p:txBody>
          <a:bodyPr wrap="square" rtlCol="0">
            <a:spAutoFit/>
          </a:bodyPr>
          <a:lstStyle/>
          <a:p>
            <a:r>
              <a:rPr lang="en-US" sz="3600" b="1" dirty="0" smtClean="0">
                <a:solidFill>
                  <a:srgbClr val="2B4F73"/>
                </a:solidFill>
              </a:rPr>
              <a:t>Chat Box</a:t>
            </a:r>
            <a:endParaRPr lang="en-US" sz="3600" b="1" dirty="0">
              <a:solidFill>
                <a:srgbClr val="2B4F73"/>
              </a:solidFill>
            </a:endParaRPr>
          </a:p>
        </p:txBody>
      </p:sp>
    </p:spTree>
    <p:extLst>
      <p:ext uri="{BB962C8B-B14F-4D97-AF65-F5344CB8AC3E}">
        <p14:creationId xmlns:p14="http://schemas.microsoft.com/office/powerpoint/2010/main" val="9490872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419475" y="96441"/>
            <a:ext cx="4519613" cy="284559"/>
          </a:xfrm>
        </p:spPr>
        <p:txBody>
          <a:bodyPr>
            <a:normAutofit fontScale="90000"/>
          </a:bodyPr>
          <a:lstStyle/>
          <a:p>
            <a:pPr eaLnBrk="1" hangingPunct="1"/>
            <a:r>
              <a:rPr lang="en-US" altLang="en-US" smtClean="0">
                <a:solidFill>
                  <a:schemeClr val="bg1"/>
                </a:solidFill>
                <a:latin typeface="Calibri" panose="020F0502020204030204" pitchFamily="34" charset="0"/>
              </a:rPr>
              <a:t>Focus on Behavior</a:t>
            </a:r>
          </a:p>
        </p:txBody>
      </p:sp>
      <p:sp>
        <p:nvSpPr>
          <p:cNvPr id="21507" name="Rectangle 3"/>
          <p:cNvSpPr>
            <a:spLocks noGrp="1" noChangeArrowheads="1"/>
          </p:cNvSpPr>
          <p:nvPr>
            <p:ph type="body" idx="1"/>
          </p:nvPr>
        </p:nvSpPr>
        <p:spPr>
          <a:xfrm>
            <a:off x="711200" y="1192620"/>
            <a:ext cx="7785100" cy="3226594"/>
          </a:xfrm>
        </p:spPr>
        <p:txBody>
          <a:bodyPr/>
          <a:lstStyle/>
          <a:p>
            <a:pPr marL="0" indent="0" algn="ctr">
              <a:spcBef>
                <a:spcPct val="0"/>
              </a:spcBef>
              <a:spcAft>
                <a:spcPct val="50000"/>
              </a:spcAft>
              <a:buNone/>
              <a:defRPr/>
            </a:pPr>
            <a:r>
              <a:rPr lang="en-US" altLang="en-US" dirty="0" smtClean="0">
                <a:solidFill>
                  <a:srgbClr val="616161"/>
                </a:solidFill>
                <a:latin typeface="+mn-lt"/>
              </a:rPr>
              <a:t>Focus on </a:t>
            </a:r>
            <a:r>
              <a:rPr lang="en-US" altLang="en-US" dirty="0" smtClean="0">
                <a:solidFill>
                  <a:schemeClr val="tx2">
                    <a:lumMod val="60000"/>
                    <a:lumOff val="40000"/>
                  </a:schemeClr>
                </a:solidFill>
                <a:latin typeface="+mn-lt"/>
              </a:rPr>
              <a:t>behavior </a:t>
            </a:r>
            <a:r>
              <a:rPr lang="en-US" altLang="en-US" dirty="0" smtClean="0">
                <a:solidFill>
                  <a:srgbClr val="616161"/>
                </a:solidFill>
                <a:latin typeface="+mn-lt"/>
              </a:rPr>
              <a:t>rather than on attitude and personality</a:t>
            </a:r>
          </a:p>
          <a:p>
            <a:pPr algn="ctr" eaLnBrk="1" hangingPunct="1">
              <a:lnSpc>
                <a:spcPct val="90000"/>
              </a:lnSpc>
              <a:spcBef>
                <a:spcPct val="0"/>
              </a:spcBef>
              <a:spcAft>
                <a:spcPct val="50000"/>
              </a:spcAft>
              <a:buFont typeface="Wingdings" pitchFamily="2" charset="2"/>
              <a:buNone/>
              <a:defRPr/>
            </a:pPr>
            <a:endParaRPr lang="en-US" altLang="en-US" sz="2700" dirty="0"/>
          </a:p>
        </p:txBody>
      </p:sp>
      <p:sp>
        <p:nvSpPr>
          <p:cNvPr id="6246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0A6890B-D996-442B-AE11-9DCEC47C0413}" type="slidenum">
              <a:rPr lang="en-US" altLang="en-US" smtClean="0">
                <a:solidFill>
                  <a:srgbClr val="000000"/>
                </a:solidFill>
              </a:rPr>
              <a:pPr/>
              <a:t>23</a:t>
            </a:fld>
            <a:endParaRPr lang="en-US" altLang="en-US" smtClean="0">
              <a:solidFill>
                <a:srgbClr val="000000"/>
              </a:solidFill>
            </a:endParaRPr>
          </a:p>
        </p:txBody>
      </p:sp>
      <p:sp>
        <p:nvSpPr>
          <p:cNvPr id="6" name="TextBox 5"/>
          <p:cNvSpPr txBox="1"/>
          <p:nvPr/>
        </p:nvSpPr>
        <p:spPr>
          <a:xfrm>
            <a:off x="336550" y="238720"/>
            <a:ext cx="6731000" cy="646331"/>
          </a:xfrm>
          <a:prstGeom prst="rect">
            <a:avLst/>
          </a:prstGeom>
          <a:noFill/>
        </p:spPr>
        <p:txBody>
          <a:bodyPr wrap="square" rtlCol="0">
            <a:spAutoFit/>
          </a:bodyPr>
          <a:lstStyle/>
          <a:p>
            <a:r>
              <a:rPr lang="en-US" sz="3600" b="1" dirty="0">
                <a:solidFill>
                  <a:srgbClr val="2B4F73"/>
                </a:solidFill>
              </a:rPr>
              <a:t>Focus on Behavior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0" y="2402489"/>
            <a:ext cx="2921000" cy="2190750"/>
          </a:xfrm>
          <a:prstGeom prst="rect">
            <a:avLst/>
          </a:prstGeom>
          <a:ln>
            <a:solidFill>
              <a:schemeClr val="bg1">
                <a:lumMod val="65000"/>
              </a:schemeClr>
            </a:solidFill>
          </a:ln>
        </p:spPr>
      </p:pic>
    </p:spTree>
    <p:extLst>
      <p:ext uri="{BB962C8B-B14F-4D97-AF65-F5344CB8AC3E}">
        <p14:creationId xmlns:p14="http://schemas.microsoft.com/office/powerpoint/2010/main" val="22102244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607058886"/>
              </p:ext>
            </p:extLst>
          </p:nvPr>
        </p:nvGraphicFramePr>
        <p:xfrm>
          <a:off x="1612899" y="1033463"/>
          <a:ext cx="6032500" cy="3130426"/>
        </p:xfrm>
        <a:graphic>
          <a:graphicData uri="http://schemas.openxmlformats.org/drawingml/2006/table">
            <a:tbl>
              <a:tblPr>
                <a:tableStyleId>{5C22544A-7EE6-4342-B048-85BDC9FD1C3A}</a:tableStyleId>
              </a:tblPr>
              <a:tblGrid>
                <a:gridCol w="3016250"/>
                <a:gridCol w="3016250"/>
              </a:tblGrid>
              <a:tr h="409635">
                <a:tc>
                  <a:txBody>
                    <a:bodyPr/>
                    <a:lstStyle/>
                    <a:p>
                      <a:pPr marL="0" marR="0" algn="ctr">
                        <a:lnSpc>
                          <a:spcPct val="115000"/>
                        </a:lnSpc>
                        <a:spcBef>
                          <a:spcPts val="1200"/>
                        </a:spcBef>
                        <a:spcAft>
                          <a:spcPts val="1200"/>
                        </a:spcAft>
                      </a:pPr>
                      <a:r>
                        <a:rPr lang="en-US" sz="2400" b="1" dirty="0">
                          <a:solidFill>
                            <a:schemeClr val="bg1"/>
                          </a:solidFill>
                          <a:effectLst/>
                        </a:rPr>
                        <a:t>Labels</a:t>
                      </a:r>
                      <a:endParaRPr lang="en-US" sz="2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rgbClr val="304562"/>
                    </a:solidFill>
                  </a:tcPr>
                </a:tc>
                <a:tc>
                  <a:txBody>
                    <a:bodyPr/>
                    <a:lstStyle/>
                    <a:p>
                      <a:pPr marL="0" marR="0" algn="ctr">
                        <a:lnSpc>
                          <a:spcPct val="115000"/>
                        </a:lnSpc>
                        <a:spcBef>
                          <a:spcPts val="1200"/>
                        </a:spcBef>
                        <a:spcAft>
                          <a:spcPts val="1200"/>
                        </a:spcAft>
                      </a:pPr>
                      <a:r>
                        <a:rPr lang="en-US" sz="2400" b="1" dirty="0" smtClean="0">
                          <a:solidFill>
                            <a:schemeClr val="bg1"/>
                          </a:solidFill>
                          <a:effectLst/>
                        </a:rPr>
                        <a:t>Behaviors</a:t>
                      </a:r>
                    </a:p>
                  </a:txBody>
                  <a:tcPr marL="51435" marR="51435" marT="0" marB="0">
                    <a:solidFill>
                      <a:srgbClr val="304562"/>
                    </a:solidFill>
                  </a:tcPr>
                </a:tc>
              </a:tr>
              <a:tr h="2709802">
                <a:tc>
                  <a:txBody>
                    <a:bodyPr/>
                    <a:lstStyle/>
                    <a:p>
                      <a:pPr marL="0" marR="0" algn="ctr">
                        <a:lnSpc>
                          <a:spcPct val="115000"/>
                        </a:lnSpc>
                        <a:spcBef>
                          <a:spcPts val="1200"/>
                        </a:spcBef>
                        <a:spcAft>
                          <a:spcPts val="1200"/>
                        </a:spcAft>
                      </a:pPr>
                      <a:r>
                        <a:rPr lang="en-US" sz="2400" dirty="0">
                          <a:solidFill>
                            <a:srgbClr val="616161"/>
                          </a:solidFill>
                          <a:effectLst/>
                        </a:rPr>
                        <a:t>General</a:t>
                      </a:r>
                    </a:p>
                    <a:p>
                      <a:pPr marL="0" marR="0" algn="ctr">
                        <a:lnSpc>
                          <a:spcPct val="115000"/>
                        </a:lnSpc>
                        <a:spcBef>
                          <a:spcPts val="1200"/>
                        </a:spcBef>
                        <a:spcAft>
                          <a:spcPts val="1200"/>
                        </a:spcAft>
                      </a:pPr>
                      <a:r>
                        <a:rPr lang="en-US" sz="2400" dirty="0">
                          <a:solidFill>
                            <a:srgbClr val="616161"/>
                          </a:solidFill>
                          <a:effectLst/>
                        </a:rPr>
                        <a:t>Evaluative</a:t>
                      </a:r>
                    </a:p>
                    <a:p>
                      <a:pPr marL="0" marR="0" algn="ctr">
                        <a:lnSpc>
                          <a:spcPct val="115000"/>
                        </a:lnSpc>
                        <a:spcBef>
                          <a:spcPts val="1200"/>
                        </a:spcBef>
                        <a:spcAft>
                          <a:spcPts val="1200"/>
                        </a:spcAft>
                      </a:pPr>
                      <a:r>
                        <a:rPr lang="en-US" sz="2400" dirty="0">
                          <a:solidFill>
                            <a:srgbClr val="616161"/>
                          </a:solidFill>
                          <a:effectLst/>
                        </a:rPr>
                        <a:t>Opinions/Conclusions</a:t>
                      </a:r>
                    </a:p>
                    <a:p>
                      <a:pPr marL="0" marR="0" algn="ctr">
                        <a:lnSpc>
                          <a:spcPct val="115000"/>
                        </a:lnSpc>
                        <a:spcBef>
                          <a:spcPts val="1200"/>
                        </a:spcBef>
                        <a:spcAft>
                          <a:spcPts val="1200"/>
                        </a:spcAft>
                      </a:pPr>
                      <a:r>
                        <a:rPr lang="en-US" sz="2400" dirty="0">
                          <a:solidFill>
                            <a:srgbClr val="616161"/>
                          </a:solidFill>
                          <a:effectLst/>
                        </a:rPr>
                        <a:t>Gut Feelings</a:t>
                      </a:r>
                      <a:endParaRPr lang="en-US" sz="2400" dirty="0">
                        <a:solidFill>
                          <a:srgbClr val="61616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bg1">
                        <a:lumMod val="95000"/>
                      </a:schemeClr>
                    </a:solidFill>
                  </a:tcPr>
                </a:tc>
                <a:tc>
                  <a:txBody>
                    <a:bodyPr/>
                    <a:lstStyle/>
                    <a:p>
                      <a:pPr marL="0" marR="0" algn="ctr">
                        <a:lnSpc>
                          <a:spcPct val="115000"/>
                        </a:lnSpc>
                        <a:spcBef>
                          <a:spcPts val="1200"/>
                        </a:spcBef>
                        <a:spcAft>
                          <a:spcPts val="1200"/>
                        </a:spcAft>
                      </a:pPr>
                      <a:r>
                        <a:rPr lang="en-US" sz="2400" dirty="0">
                          <a:solidFill>
                            <a:srgbClr val="616161"/>
                          </a:solidFill>
                          <a:effectLst/>
                        </a:rPr>
                        <a:t>Specific</a:t>
                      </a:r>
                    </a:p>
                    <a:p>
                      <a:pPr marL="0" marR="0" algn="ctr">
                        <a:lnSpc>
                          <a:spcPct val="115000"/>
                        </a:lnSpc>
                        <a:spcBef>
                          <a:spcPts val="1200"/>
                        </a:spcBef>
                        <a:spcAft>
                          <a:spcPts val="1200"/>
                        </a:spcAft>
                      </a:pPr>
                      <a:r>
                        <a:rPr lang="en-US" sz="2400" dirty="0">
                          <a:solidFill>
                            <a:srgbClr val="616161"/>
                          </a:solidFill>
                          <a:effectLst/>
                        </a:rPr>
                        <a:t>Descriptive</a:t>
                      </a:r>
                    </a:p>
                    <a:p>
                      <a:pPr marL="0" marR="0" algn="ctr">
                        <a:lnSpc>
                          <a:spcPct val="115000"/>
                        </a:lnSpc>
                        <a:spcBef>
                          <a:spcPts val="1200"/>
                        </a:spcBef>
                        <a:spcAft>
                          <a:spcPts val="1200"/>
                        </a:spcAft>
                      </a:pPr>
                      <a:r>
                        <a:rPr lang="en-US" sz="2400" dirty="0">
                          <a:solidFill>
                            <a:srgbClr val="616161"/>
                          </a:solidFill>
                          <a:effectLst/>
                        </a:rPr>
                        <a:t>Actions (what said/did)</a:t>
                      </a:r>
                    </a:p>
                    <a:p>
                      <a:pPr marL="0" marR="0" algn="ctr">
                        <a:lnSpc>
                          <a:spcPct val="115000"/>
                        </a:lnSpc>
                        <a:spcBef>
                          <a:spcPts val="1200"/>
                        </a:spcBef>
                        <a:spcAft>
                          <a:spcPts val="1200"/>
                        </a:spcAft>
                      </a:pPr>
                      <a:r>
                        <a:rPr lang="en-US" sz="2400" dirty="0">
                          <a:solidFill>
                            <a:srgbClr val="616161"/>
                          </a:solidFill>
                          <a:effectLst/>
                        </a:rPr>
                        <a:t>Observable</a:t>
                      </a:r>
                      <a:endParaRPr lang="en-US" sz="2400" dirty="0">
                        <a:solidFill>
                          <a:srgbClr val="61616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bg1">
                        <a:lumMod val="95000"/>
                      </a:schemeClr>
                    </a:solidFill>
                  </a:tcPr>
                </a:tc>
              </a:tr>
            </a:tbl>
          </a:graphicData>
        </a:graphic>
      </p:graphicFrame>
      <p:sp>
        <p:nvSpPr>
          <p:cNvPr id="6452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D8A0ED1-131E-4867-BEEF-0B6529C924B7}" type="slidenum">
              <a:rPr lang="en-US" altLang="en-US" smtClean="0">
                <a:solidFill>
                  <a:srgbClr val="000000"/>
                </a:solidFill>
              </a:rPr>
              <a:pPr/>
              <a:t>24</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Labels Versus Behavior</a:t>
            </a:r>
          </a:p>
        </p:txBody>
      </p:sp>
    </p:spTree>
    <p:extLst>
      <p:ext uri="{BB962C8B-B14F-4D97-AF65-F5344CB8AC3E}">
        <p14:creationId xmlns:p14="http://schemas.microsoft.com/office/powerpoint/2010/main" val="35329258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954485"/>
            <a:ext cx="8407400" cy="3226594"/>
          </a:xfrm>
        </p:spPr>
        <p:txBody>
          <a:bodyPr>
            <a:normAutofit lnSpcReduction="10000"/>
          </a:bodyPr>
          <a:lstStyle/>
          <a:p>
            <a:pPr marL="0" indent="0" algn="l">
              <a:buNone/>
              <a:defRPr/>
            </a:pPr>
            <a:r>
              <a:rPr lang="en-US" sz="2400" dirty="0">
                <a:solidFill>
                  <a:schemeClr val="tx2">
                    <a:lumMod val="60000"/>
                    <a:lumOff val="40000"/>
                  </a:schemeClr>
                </a:solidFill>
              </a:rPr>
              <a:t>Rather than saying...</a:t>
            </a:r>
          </a:p>
          <a:p>
            <a:pPr marL="0" indent="0" algn="l">
              <a:buNone/>
              <a:defRPr/>
            </a:pPr>
            <a:r>
              <a:rPr lang="en-US" sz="2400" i="1" dirty="0"/>
              <a:t>	</a:t>
            </a:r>
            <a:r>
              <a:rPr lang="en-US" sz="2400" i="1" dirty="0">
                <a:solidFill>
                  <a:srgbClr val="616161"/>
                </a:solidFill>
              </a:rPr>
              <a:t>“Your lack of commitment caused the whole project to fail.”</a:t>
            </a:r>
            <a:endParaRPr lang="en-US" sz="2400" dirty="0">
              <a:solidFill>
                <a:srgbClr val="616161"/>
              </a:solidFill>
            </a:endParaRPr>
          </a:p>
          <a:p>
            <a:pPr marL="0" indent="0" algn="l">
              <a:buNone/>
              <a:defRPr/>
            </a:pPr>
            <a:r>
              <a:rPr lang="en-US" sz="2400" dirty="0"/>
              <a:t> </a:t>
            </a:r>
          </a:p>
          <a:p>
            <a:pPr marL="0" indent="0" algn="l">
              <a:buNone/>
              <a:defRPr/>
            </a:pPr>
            <a:r>
              <a:rPr lang="en-US" sz="2400" dirty="0">
                <a:solidFill>
                  <a:schemeClr val="tx2">
                    <a:lumMod val="60000"/>
                    <a:lumOff val="40000"/>
                  </a:schemeClr>
                </a:solidFill>
              </a:rPr>
              <a:t>It’s more effective to say:</a:t>
            </a:r>
          </a:p>
          <a:p>
            <a:pPr marL="260604" indent="0">
              <a:buNone/>
              <a:defRPr/>
            </a:pPr>
            <a:r>
              <a:rPr lang="en-US" sz="2400" i="1" dirty="0">
                <a:solidFill>
                  <a:srgbClr val="616161"/>
                </a:solidFill>
              </a:rPr>
              <a:t>“Jack, you agreed to complete the report by Friday.  When you didn’t meet the deadline, the team was unable to complete the analysis and meet the client’s deadline.  The team lost credibility and our client didn’t meet its project target date.”</a:t>
            </a:r>
            <a:endParaRPr lang="en-US" sz="2400" dirty="0">
              <a:solidFill>
                <a:srgbClr val="616161"/>
              </a:solidFill>
            </a:endParaRPr>
          </a:p>
          <a:p>
            <a:pPr algn="l">
              <a:defRPr/>
            </a:pPr>
            <a:endParaRPr lang="en-US" sz="2100" dirty="0"/>
          </a:p>
        </p:txBody>
      </p:sp>
      <p:sp>
        <p:nvSpPr>
          <p:cNvPr id="665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5EB9584-2AB3-4C5B-A00C-221AB0D164C4}" type="slidenum">
              <a:rPr lang="en-US" altLang="en-US" smtClean="0">
                <a:solidFill>
                  <a:srgbClr val="000000"/>
                </a:solidFill>
              </a:rPr>
              <a:pPr/>
              <a:t>25</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For Example</a:t>
            </a:r>
          </a:p>
        </p:txBody>
      </p:sp>
    </p:spTree>
    <p:extLst>
      <p:ext uri="{BB962C8B-B14F-4D97-AF65-F5344CB8AC3E}">
        <p14:creationId xmlns:p14="http://schemas.microsoft.com/office/powerpoint/2010/main" val="22466907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1040607"/>
            <a:ext cx="8394700" cy="3226594"/>
          </a:xfrm>
        </p:spPr>
        <p:txBody>
          <a:bodyPr>
            <a:normAutofit/>
          </a:bodyPr>
          <a:lstStyle/>
          <a:p>
            <a:pPr marL="0" indent="0" algn="l">
              <a:buNone/>
              <a:defRPr/>
            </a:pPr>
            <a:r>
              <a:rPr lang="en-US" sz="2800" dirty="0">
                <a:solidFill>
                  <a:srgbClr val="616161"/>
                </a:solidFill>
              </a:rPr>
              <a:t>Which is the best example of a behavior?</a:t>
            </a:r>
          </a:p>
          <a:p>
            <a:pPr marL="814387" lvl="1" indent="-514350">
              <a:buClr>
                <a:srgbClr val="979D69"/>
              </a:buClr>
              <a:buFont typeface="+mj-lt"/>
              <a:buAutoNum type="alphaUcPeriod"/>
              <a:defRPr/>
            </a:pPr>
            <a:r>
              <a:rPr lang="en-US" dirty="0" smtClean="0">
                <a:solidFill>
                  <a:srgbClr val="616161"/>
                </a:solidFill>
              </a:rPr>
              <a:t>Positive attitude</a:t>
            </a:r>
          </a:p>
          <a:p>
            <a:pPr marL="814387" lvl="1" indent="-514350">
              <a:buClr>
                <a:srgbClr val="979D69"/>
              </a:buClr>
              <a:buFont typeface="+mj-lt"/>
              <a:buAutoNum type="alphaUcPeriod"/>
              <a:defRPr/>
            </a:pPr>
            <a:r>
              <a:rPr lang="en-US" dirty="0" smtClean="0">
                <a:solidFill>
                  <a:srgbClr val="616161"/>
                </a:solidFill>
              </a:rPr>
              <a:t>Disrespectful</a:t>
            </a:r>
          </a:p>
          <a:p>
            <a:pPr marL="814387" lvl="1" indent="-514350">
              <a:buClr>
                <a:srgbClr val="979D69"/>
              </a:buClr>
              <a:buFont typeface="+mj-lt"/>
              <a:buAutoNum type="alphaUcPeriod"/>
              <a:defRPr/>
            </a:pPr>
            <a:r>
              <a:rPr lang="en-US" dirty="0" smtClean="0">
                <a:solidFill>
                  <a:srgbClr val="616161"/>
                </a:solidFill>
              </a:rPr>
              <a:t>Good team player</a:t>
            </a:r>
          </a:p>
          <a:p>
            <a:pPr marL="814387" lvl="1" indent="-514350">
              <a:buClr>
                <a:srgbClr val="979D69"/>
              </a:buClr>
              <a:buFont typeface="+mj-lt"/>
              <a:buAutoNum type="alphaUcPeriod"/>
              <a:defRPr/>
            </a:pPr>
            <a:r>
              <a:rPr lang="en-US" dirty="0" smtClean="0">
                <a:solidFill>
                  <a:srgbClr val="616161"/>
                </a:solidFill>
              </a:rPr>
              <a:t>Interrupts people</a:t>
            </a:r>
          </a:p>
          <a:p>
            <a:pPr marL="814387" lvl="1" indent="-514350">
              <a:buClr>
                <a:srgbClr val="979D69"/>
              </a:buClr>
              <a:buFont typeface="+mj-lt"/>
              <a:buAutoNum type="alphaUcPeriod"/>
              <a:defRPr/>
            </a:pPr>
            <a:r>
              <a:rPr lang="en-US" dirty="0" smtClean="0">
                <a:solidFill>
                  <a:srgbClr val="616161"/>
                </a:solidFill>
              </a:rPr>
              <a:t>Lack of commitment</a:t>
            </a:r>
            <a:endParaRPr lang="en-US" dirty="0">
              <a:solidFill>
                <a:srgbClr val="616161"/>
              </a:solidFill>
            </a:endParaRPr>
          </a:p>
        </p:txBody>
      </p:sp>
      <p:sp>
        <p:nvSpPr>
          <p:cNvPr id="675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6347DB6-1A25-4EF5-AF8B-B88474EF5060}" type="slidenum">
              <a:rPr lang="en-US" altLang="en-US" smtClean="0">
                <a:solidFill>
                  <a:srgbClr val="000000"/>
                </a:solidFill>
              </a:rPr>
              <a:pPr/>
              <a:t>26</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Polling Question</a:t>
            </a:r>
          </a:p>
        </p:txBody>
      </p:sp>
    </p:spTree>
    <p:extLst>
      <p:ext uri="{BB962C8B-B14F-4D97-AF65-F5344CB8AC3E}">
        <p14:creationId xmlns:p14="http://schemas.microsoft.com/office/powerpoint/2010/main" val="35461163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1040607"/>
            <a:ext cx="8173720" cy="3226594"/>
          </a:xfrm>
        </p:spPr>
        <p:txBody>
          <a:bodyPr>
            <a:noAutofit/>
          </a:bodyPr>
          <a:lstStyle/>
          <a:p>
            <a:pPr>
              <a:spcAft>
                <a:spcPts val="600"/>
              </a:spcAft>
              <a:buClr>
                <a:srgbClr val="979D69"/>
              </a:buClr>
              <a:buFont typeface="Arial" panose="020B0604020202020204" pitchFamily="34" charset="0"/>
              <a:buChar char="•"/>
              <a:defRPr/>
            </a:pPr>
            <a:r>
              <a:rPr lang="en-US" sz="2400" dirty="0">
                <a:solidFill>
                  <a:srgbClr val="616161"/>
                </a:solidFill>
              </a:rPr>
              <a:t>What did the person do or say that indicated that she </a:t>
            </a:r>
            <a:r>
              <a:rPr lang="en-US" sz="2400" dirty="0" smtClean="0">
                <a:solidFill>
                  <a:srgbClr val="616161"/>
                </a:solidFill>
              </a:rPr>
              <a:t>______ </a:t>
            </a:r>
            <a:r>
              <a:rPr lang="en-US" sz="2400" dirty="0">
                <a:solidFill>
                  <a:srgbClr val="616161"/>
                </a:solidFill>
              </a:rPr>
              <a:t>(e.g., has a bad </a:t>
            </a:r>
            <a:r>
              <a:rPr lang="en-US" sz="2400" dirty="0" smtClean="0">
                <a:solidFill>
                  <a:srgbClr val="616161"/>
                </a:solidFill>
              </a:rPr>
              <a:t>attitude, </a:t>
            </a:r>
            <a:r>
              <a:rPr lang="en-US" sz="2400" dirty="0">
                <a:solidFill>
                  <a:srgbClr val="616161"/>
                </a:solidFill>
              </a:rPr>
              <a:t>is uncooperative, or is doing the full job</a:t>
            </a:r>
            <a:r>
              <a:rPr lang="en-US" sz="2400" dirty="0" smtClean="0">
                <a:solidFill>
                  <a:srgbClr val="616161"/>
                </a:solidFill>
              </a:rPr>
              <a:t>)</a:t>
            </a:r>
            <a:endParaRPr lang="en-US" sz="2400" dirty="0">
              <a:solidFill>
                <a:srgbClr val="616161"/>
              </a:solidFill>
            </a:endParaRPr>
          </a:p>
          <a:p>
            <a:pPr>
              <a:spcAft>
                <a:spcPts val="600"/>
              </a:spcAft>
              <a:buClr>
                <a:srgbClr val="979D69"/>
              </a:buClr>
              <a:buFont typeface="Arial" panose="020B0604020202020204" pitchFamily="34" charset="0"/>
              <a:buChar char="•"/>
              <a:defRPr/>
            </a:pPr>
            <a:r>
              <a:rPr lang="en-US" sz="2400" dirty="0">
                <a:solidFill>
                  <a:srgbClr val="616161"/>
                </a:solidFill>
              </a:rPr>
              <a:t>Keep asking the question until it does not make sense to ask the question </a:t>
            </a:r>
            <a:r>
              <a:rPr lang="en-US" sz="2400" dirty="0" smtClean="0">
                <a:solidFill>
                  <a:srgbClr val="616161"/>
                </a:solidFill>
              </a:rPr>
              <a:t>again</a:t>
            </a:r>
            <a:endParaRPr lang="en-US" sz="2400" dirty="0">
              <a:solidFill>
                <a:srgbClr val="616161"/>
              </a:solidFill>
            </a:endParaRPr>
          </a:p>
        </p:txBody>
      </p:sp>
      <p:sp>
        <p:nvSpPr>
          <p:cNvPr id="675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6347DB6-1A25-4EF5-AF8B-B88474EF5060}" type="slidenum">
              <a:rPr lang="en-US" altLang="en-US" smtClean="0">
                <a:solidFill>
                  <a:srgbClr val="000000"/>
                </a:solidFill>
              </a:rPr>
              <a:pPr/>
              <a:t>27</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Identify Behavior</a:t>
            </a:r>
          </a:p>
        </p:txBody>
      </p:sp>
    </p:spTree>
    <p:extLst>
      <p:ext uri="{BB962C8B-B14F-4D97-AF65-F5344CB8AC3E}">
        <p14:creationId xmlns:p14="http://schemas.microsoft.com/office/powerpoint/2010/main" val="5672041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499" y="1040607"/>
            <a:ext cx="8242301" cy="3226594"/>
          </a:xfrm>
        </p:spPr>
        <p:txBody>
          <a:bodyPr>
            <a:noAutofit/>
          </a:bodyPr>
          <a:lstStyle/>
          <a:p>
            <a:pPr>
              <a:spcAft>
                <a:spcPts val="600"/>
              </a:spcAft>
              <a:buClr>
                <a:srgbClr val="979D69"/>
              </a:buClr>
              <a:buFont typeface="Arial" panose="020B0604020202020204" pitchFamily="34" charset="0"/>
              <a:buChar char="•"/>
              <a:defRPr/>
            </a:pPr>
            <a:r>
              <a:rPr lang="en-US" sz="2400" dirty="0" smtClean="0">
                <a:solidFill>
                  <a:srgbClr val="616161"/>
                </a:solidFill>
              </a:rPr>
              <a:t>If </a:t>
            </a:r>
            <a:r>
              <a:rPr lang="en-US" sz="2400" dirty="0">
                <a:solidFill>
                  <a:srgbClr val="616161"/>
                </a:solidFill>
              </a:rPr>
              <a:t>your answer to the question, “What did she do to indicate she was procrastinating?” is “She did not hand the report in on </a:t>
            </a:r>
            <a:r>
              <a:rPr lang="en-US" sz="2400" dirty="0" smtClean="0">
                <a:solidFill>
                  <a:srgbClr val="616161"/>
                </a:solidFill>
              </a:rPr>
              <a:t>time,” </a:t>
            </a:r>
            <a:r>
              <a:rPr lang="en-US" sz="2400" dirty="0">
                <a:solidFill>
                  <a:srgbClr val="616161"/>
                </a:solidFill>
              </a:rPr>
              <a:t>you know asking the question again will not yield anything more specific.</a:t>
            </a:r>
          </a:p>
        </p:txBody>
      </p:sp>
      <p:sp>
        <p:nvSpPr>
          <p:cNvPr id="675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6347DB6-1A25-4EF5-AF8B-B88474EF5060}" type="slidenum">
              <a:rPr lang="en-US" altLang="en-US" smtClean="0">
                <a:solidFill>
                  <a:srgbClr val="000000"/>
                </a:solidFill>
              </a:rPr>
              <a:pPr/>
              <a:t>28</a:t>
            </a:fld>
            <a:endParaRPr lang="en-US" altLang="en-US" smtClean="0">
              <a:solidFill>
                <a:srgbClr val="000000"/>
              </a:solidFill>
            </a:endParaRPr>
          </a:p>
        </p:txBody>
      </p:sp>
      <p:sp>
        <p:nvSpPr>
          <p:cNvPr id="6" name="TextBox 5"/>
          <p:cNvSpPr txBox="1"/>
          <p:nvPr/>
        </p:nvSpPr>
        <p:spPr>
          <a:xfrm>
            <a:off x="336550" y="238720"/>
            <a:ext cx="6731000" cy="646331"/>
          </a:xfrm>
          <a:prstGeom prst="rect">
            <a:avLst/>
          </a:prstGeom>
          <a:noFill/>
        </p:spPr>
        <p:txBody>
          <a:bodyPr wrap="square" rtlCol="0">
            <a:spAutoFit/>
          </a:bodyPr>
          <a:lstStyle/>
          <a:p>
            <a:r>
              <a:rPr lang="en-US" sz="3600" b="1" dirty="0">
                <a:solidFill>
                  <a:srgbClr val="2B4F73"/>
                </a:solidFill>
              </a:rPr>
              <a:t>Identify Behavior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714" y="2287905"/>
            <a:ext cx="2428046" cy="23826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9295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1022211"/>
            <a:ext cx="4904740" cy="3226594"/>
          </a:xfrm>
        </p:spPr>
        <p:txBody>
          <a:bodyPr>
            <a:noAutofit/>
          </a:bodyPr>
          <a:lstStyle/>
          <a:p>
            <a:pPr>
              <a:buClr>
                <a:srgbClr val="979D69"/>
              </a:buClr>
              <a:buFont typeface="Arial" panose="020B0604020202020204" pitchFamily="34" charset="0"/>
              <a:buChar char="•"/>
              <a:defRPr/>
            </a:pPr>
            <a:r>
              <a:rPr lang="en-US" sz="2400" dirty="0">
                <a:solidFill>
                  <a:srgbClr val="616161"/>
                </a:solidFill>
              </a:rPr>
              <a:t>A technique for providing constructive feedback about an idea or proposal a virtual team member or colleagues has suggested without being confrontational or diminishing </a:t>
            </a:r>
            <a:r>
              <a:rPr lang="en-US" sz="2400" dirty="0" smtClean="0">
                <a:solidFill>
                  <a:srgbClr val="616161"/>
                </a:solidFill>
              </a:rPr>
              <a:t>self-esteem</a:t>
            </a:r>
            <a:endParaRPr lang="en-US" sz="2400" dirty="0">
              <a:solidFill>
                <a:srgbClr val="616161"/>
              </a:solidFill>
            </a:endParaRPr>
          </a:p>
        </p:txBody>
      </p:sp>
      <p:sp>
        <p:nvSpPr>
          <p:cNvPr id="675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6347DB6-1A25-4EF5-AF8B-B88474EF5060}" type="slidenum">
              <a:rPr lang="en-US" altLang="en-US" smtClean="0">
                <a:solidFill>
                  <a:srgbClr val="000000"/>
                </a:solidFill>
              </a:rPr>
              <a:pPr/>
              <a:t>29</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Balanced Response</a:t>
            </a:r>
          </a:p>
        </p:txBody>
      </p:sp>
      <p:pic>
        <p:nvPicPr>
          <p:cNvPr id="5" name="Picture 6" descr="C:\Users\User\Pictures\Results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2160" y="1226188"/>
            <a:ext cx="2834640" cy="2346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469241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3554" name="Номер слайда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87162B6-7B5D-420A-9B1D-D2BFD34845D3}" type="slidenum">
              <a:rPr lang="en-US" altLang="en-US" smtClean="0">
                <a:solidFill>
                  <a:srgbClr val="000000"/>
                </a:solidFill>
              </a:rPr>
              <a:pPr/>
              <a:t>3</a:t>
            </a:fld>
            <a:endParaRPr lang="en-US" altLang="en-US" dirty="0" smtClean="0">
              <a:solidFill>
                <a:srgbClr val="0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999" y="0"/>
            <a:ext cx="6858001" cy="5143500"/>
          </a:xfrm>
          <a:prstGeom prst="rect">
            <a:avLst/>
          </a:prstGeom>
        </p:spPr>
      </p:pic>
    </p:spTree>
    <p:extLst>
      <p:ext uri="{BB962C8B-B14F-4D97-AF65-F5344CB8AC3E}">
        <p14:creationId xmlns:p14="http://schemas.microsoft.com/office/powerpoint/2010/main" val="13108310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551" y="938114"/>
            <a:ext cx="5797550" cy="3226594"/>
          </a:xfrm>
        </p:spPr>
        <p:txBody>
          <a:bodyPr>
            <a:noAutofit/>
          </a:bodyPr>
          <a:lstStyle/>
          <a:p>
            <a:pPr>
              <a:buClr>
                <a:srgbClr val="979D69"/>
              </a:buClr>
              <a:buFont typeface="Arial" panose="020B0604020202020204" pitchFamily="34" charset="0"/>
              <a:buChar char="•"/>
              <a:defRPr/>
            </a:pPr>
            <a:r>
              <a:rPr lang="en-US" sz="2300" dirty="0" smtClean="0">
                <a:solidFill>
                  <a:srgbClr val="616161"/>
                </a:solidFill>
              </a:rPr>
              <a:t>Benefits:</a:t>
            </a:r>
            <a:endParaRPr lang="en-US" sz="2300" dirty="0">
              <a:solidFill>
                <a:srgbClr val="616161"/>
              </a:solidFill>
            </a:endParaRPr>
          </a:p>
          <a:p>
            <a:pPr marL="685800" lvl="1">
              <a:buClr>
                <a:srgbClr val="979D69"/>
              </a:buClr>
              <a:buFont typeface="Symbol" panose="05050102010706020507" pitchFamily="18" charset="2"/>
              <a:buChar char="-"/>
              <a:defRPr/>
            </a:pPr>
            <a:r>
              <a:rPr lang="en-US" sz="2300" dirty="0">
                <a:solidFill>
                  <a:srgbClr val="616161"/>
                </a:solidFill>
              </a:rPr>
              <a:t>Allows strengths to be leveraged regardless of weaknesses</a:t>
            </a:r>
          </a:p>
          <a:p>
            <a:pPr marL="685800" lvl="1">
              <a:buClr>
                <a:srgbClr val="979D69"/>
              </a:buClr>
              <a:buFont typeface="Symbol" panose="05050102010706020507" pitchFamily="18" charset="2"/>
              <a:buChar char="-"/>
              <a:defRPr/>
            </a:pPr>
            <a:r>
              <a:rPr lang="en-US" sz="2300" dirty="0">
                <a:solidFill>
                  <a:srgbClr val="616161"/>
                </a:solidFill>
              </a:rPr>
              <a:t>Allows weaknesses to be overcome without losing sight of strengths</a:t>
            </a:r>
          </a:p>
          <a:p>
            <a:pPr marL="685800" lvl="1">
              <a:buClr>
                <a:srgbClr val="979D69"/>
              </a:buClr>
              <a:buFont typeface="Symbol" panose="05050102010706020507" pitchFamily="18" charset="2"/>
              <a:buChar char="-"/>
              <a:defRPr/>
            </a:pPr>
            <a:r>
              <a:rPr lang="en-US" sz="2300" dirty="0">
                <a:solidFill>
                  <a:srgbClr val="616161"/>
                </a:solidFill>
              </a:rPr>
              <a:t>Highlights points of agreement</a:t>
            </a:r>
          </a:p>
          <a:p>
            <a:pPr marL="685800" lvl="1">
              <a:buClr>
                <a:srgbClr val="979D69"/>
              </a:buClr>
              <a:buFont typeface="Symbol" panose="05050102010706020507" pitchFamily="18" charset="2"/>
              <a:buChar char="-"/>
              <a:defRPr/>
            </a:pPr>
            <a:r>
              <a:rPr lang="en-US" sz="2300" dirty="0">
                <a:solidFill>
                  <a:srgbClr val="616161"/>
                </a:solidFill>
              </a:rPr>
              <a:t>Ensures consideration of new and unusual ideas</a:t>
            </a:r>
          </a:p>
          <a:p>
            <a:pPr marL="685800" lvl="1">
              <a:buClr>
                <a:srgbClr val="979D69"/>
              </a:buClr>
              <a:buFont typeface="Symbol" panose="05050102010706020507" pitchFamily="18" charset="2"/>
              <a:buChar char="-"/>
              <a:defRPr/>
            </a:pPr>
            <a:r>
              <a:rPr lang="en-US" sz="2300" dirty="0">
                <a:solidFill>
                  <a:srgbClr val="616161"/>
                </a:solidFill>
              </a:rPr>
              <a:t>Positions concerns for problem solving</a:t>
            </a:r>
          </a:p>
        </p:txBody>
      </p:sp>
      <p:sp>
        <p:nvSpPr>
          <p:cNvPr id="675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6347DB6-1A25-4EF5-AF8B-B88474EF5060}" type="slidenum">
              <a:rPr lang="en-US" altLang="en-US" smtClean="0">
                <a:solidFill>
                  <a:srgbClr val="000000"/>
                </a:solidFill>
              </a:rPr>
              <a:pPr/>
              <a:t>30</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Balanced Response</a:t>
            </a:r>
          </a:p>
        </p:txBody>
      </p:sp>
      <p:pic>
        <p:nvPicPr>
          <p:cNvPr id="5" name="Picture 6" descr="C:\Users\User\Pictures\Results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1540669"/>
            <a:ext cx="2701290" cy="223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166200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984111"/>
            <a:ext cx="5735320" cy="3226594"/>
          </a:xfrm>
        </p:spPr>
        <p:txBody>
          <a:bodyPr>
            <a:noAutofit/>
          </a:bodyPr>
          <a:lstStyle/>
          <a:p>
            <a:pPr>
              <a:spcAft>
                <a:spcPts val="1800"/>
              </a:spcAft>
              <a:buClr>
                <a:srgbClr val="979D69"/>
              </a:buClr>
              <a:buFont typeface="Arial" panose="020B0604020202020204" pitchFamily="34" charset="0"/>
              <a:buChar char="•"/>
              <a:defRPr/>
            </a:pPr>
            <a:r>
              <a:rPr lang="en-US" sz="2400" dirty="0">
                <a:solidFill>
                  <a:srgbClr val="616161"/>
                </a:solidFill>
              </a:rPr>
              <a:t>First, state what you like about the person’s idea or suggestion—focus on the positives.  </a:t>
            </a:r>
          </a:p>
          <a:p>
            <a:pPr>
              <a:spcAft>
                <a:spcPts val="1800"/>
              </a:spcAft>
              <a:buClr>
                <a:srgbClr val="979D69"/>
              </a:buClr>
              <a:buFont typeface="Arial" panose="020B0604020202020204" pitchFamily="34" charset="0"/>
              <a:buChar char="•"/>
              <a:defRPr/>
            </a:pPr>
            <a:r>
              <a:rPr lang="en-US" sz="2400" dirty="0">
                <a:solidFill>
                  <a:srgbClr val="616161"/>
                </a:solidFill>
              </a:rPr>
              <a:t>Second, state what you see as the key concerns or what keeps the person’s idea or suggestion from being totally </a:t>
            </a:r>
            <a:r>
              <a:rPr lang="en-US" sz="2400" dirty="0" smtClean="0">
                <a:solidFill>
                  <a:srgbClr val="616161"/>
                </a:solidFill>
              </a:rPr>
              <a:t>acceptable</a:t>
            </a:r>
            <a:endParaRPr lang="en-US" sz="2400" dirty="0">
              <a:solidFill>
                <a:srgbClr val="616161"/>
              </a:solidFill>
            </a:endParaRPr>
          </a:p>
        </p:txBody>
      </p:sp>
      <p:sp>
        <p:nvSpPr>
          <p:cNvPr id="675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6347DB6-1A25-4EF5-AF8B-B88474EF5060}" type="slidenum">
              <a:rPr lang="en-US" altLang="en-US" smtClean="0">
                <a:solidFill>
                  <a:srgbClr val="000000"/>
                </a:solidFill>
              </a:rPr>
              <a:pPr/>
              <a:t>31</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Using </a:t>
            </a:r>
            <a:r>
              <a:rPr lang="en-US" sz="3600" b="1" dirty="0" smtClean="0">
                <a:solidFill>
                  <a:srgbClr val="2B4F73"/>
                </a:solidFill>
              </a:rPr>
              <a:t>a Balanced </a:t>
            </a:r>
            <a:r>
              <a:rPr lang="en-US" sz="3600" b="1" dirty="0">
                <a:solidFill>
                  <a:srgbClr val="2B4F73"/>
                </a:solidFill>
              </a:rPr>
              <a:t>Response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517" y="723900"/>
            <a:ext cx="1869995" cy="5143500"/>
          </a:xfrm>
          <a:prstGeom prst="rect">
            <a:avLst/>
          </a:prstGeom>
        </p:spPr>
      </p:pic>
    </p:spTree>
    <p:extLst>
      <p:ext uri="{BB962C8B-B14F-4D97-AF65-F5344CB8AC3E}">
        <p14:creationId xmlns:p14="http://schemas.microsoft.com/office/powerpoint/2010/main" val="21516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90525" y="999351"/>
            <a:ext cx="5918835" cy="3226594"/>
          </a:xfrm>
        </p:spPr>
        <p:txBody>
          <a:bodyPr>
            <a:noAutofit/>
          </a:bodyPr>
          <a:lstStyle/>
          <a:p>
            <a:pPr>
              <a:spcAft>
                <a:spcPts val="1800"/>
              </a:spcAft>
              <a:buClr>
                <a:srgbClr val="979D69"/>
              </a:buClr>
              <a:buFont typeface="Arial" panose="020B0604020202020204" pitchFamily="34" charset="0"/>
              <a:buChar char="•"/>
              <a:defRPr/>
            </a:pPr>
            <a:r>
              <a:rPr lang="en-US" sz="2400" dirty="0" smtClean="0">
                <a:solidFill>
                  <a:srgbClr val="616161"/>
                </a:solidFill>
              </a:rPr>
              <a:t>State </a:t>
            </a:r>
            <a:r>
              <a:rPr lang="en-US" sz="2400" dirty="0">
                <a:solidFill>
                  <a:srgbClr val="616161"/>
                </a:solidFill>
              </a:rPr>
              <a:t>these concerns in an actionable, “How to...” form</a:t>
            </a:r>
          </a:p>
          <a:p>
            <a:pPr>
              <a:spcAft>
                <a:spcPts val="1800"/>
              </a:spcAft>
              <a:buClr>
                <a:srgbClr val="979D69"/>
              </a:buClr>
              <a:buFont typeface="Arial" panose="020B0604020202020204" pitchFamily="34" charset="0"/>
              <a:buChar char="•"/>
              <a:defRPr/>
            </a:pPr>
            <a:r>
              <a:rPr lang="en-US" sz="2400" dirty="0">
                <a:solidFill>
                  <a:srgbClr val="616161"/>
                </a:solidFill>
              </a:rPr>
              <a:t>Use “and” when transitioning from your positive comments to your concerns rather than “but”</a:t>
            </a:r>
          </a:p>
        </p:txBody>
      </p:sp>
      <p:sp>
        <p:nvSpPr>
          <p:cNvPr id="675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6347DB6-1A25-4EF5-AF8B-B88474EF5060}" type="slidenum">
              <a:rPr lang="en-US" altLang="en-US" smtClean="0">
                <a:solidFill>
                  <a:srgbClr val="000000"/>
                </a:solidFill>
              </a:rPr>
              <a:pPr/>
              <a:t>32</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Using </a:t>
            </a:r>
            <a:r>
              <a:rPr lang="en-US" sz="3600" b="1" dirty="0" smtClean="0">
                <a:solidFill>
                  <a:srgbClr val="2B4F73"/>
                </a:solidFill>
              </a:rPr>
              <a:t>a Balanced </a:t>
            </a:r>
            <a:r>
              <a:rPr lang="en-US" sz="3600" b="1" dirty="0">
                <a:solidFill>
                  <a:srgbClr val="2B4F73"/>
                </a:solidFill>
              </a:rPr>
              <a:t>Response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517" y="723900"/>
            <a:ext cx="1869995" cy="5143500"/>
          </a:xfrm>
          <a:prstGeom prst="rect">
            <a:avLst/>
          </a:prstGeom>
        </p:spPr>
      </p:pic>
    </p:spTree>
    <p:extLst>
      <p:ext uri="{BB962C8B-B14F-4D97-AF65-F5344CB8AC3E}">
        <p14:creationId xmlns:p14="http://schemas.microsoft.com/office/powerpoint/2010/main" val="35001447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885051"/>
            <a:ext cx="8356600" cy="3226594"/>
          </a:xfrm>
        </p:spPr>
        <p:txBody>
          <a:bodyPr>
            <a:noAutofit/>
          </a:bodyPr>
          <a:lstStyle/>
          <a:p>
            <a:pPr marL="0" indent="0">
              <a:buClr>
                <a:srgbClr val="979D69"/>
              </a:buClr>
              <a:buNone/>
              <a:defRPr/>
            </a:pPr>
            <a:r>
              <a:rPr lang="en-US" sz="2200" i="1" dirty="0" smtClean="0">
                <a:solidFill>
                  <a:schemeClr val="tx2">
                    <a:lumMod val="60000"/>
                    <a:lumOff val="40000"/>
                  </a:schemeClr>
                </a:solidFill>
              </a:rPr>
              <a:t>Colleague</a:t>
            </a:r>
            <a:r>
              <a:rPr lang="en-US" sz="2200" i="1" dirty="0">
                <a:solidFill>
                  <a:schemeClr val="tx2">
                    <a:lumMod val="60000"/>
                    <a:lumOff val="40000"/>
                  </a:schemeClr>
                </a:solidFill>
              </a:rPr>
              <a:t>:</a:t>
            </a:r>
            <a:r>
              <a:rPr lang="en-US" sz="2200" dirty="0">
                <a:solidFill>
                  <a:srgbClr val="616161"/>
                </a:solidFill>
              </a:rPr>
              <a:t>	</a:t>
            </a:r>
          </a:p>
          <a:p>
            <a:pPr marL="1257300" lvl="3" indent="0">
              <a:spcAft>
                <a:spcPts val="600"/>
              </a:spcAft>
              <a:buClr>
                <a:srgbClr val="979D69"/>
              </a:buClr>
              <a:buNone/>
              <a:defRPr/>
            </a:pPr>
            <a:r>
              <a:rPr lang="en-US" dirty="0">
                <a:solidFill>
                  <a:srgbClr val="616161"/>
                </a:solidFill>
              </a:rPr>
              <a:t>“Rolling out this new reporting format now would be a big mistake.  We need another two weeks of development before we can say it’s more efficient and informative</a:t>
            </a:r>
            <a:r>
              <a:rPr lang="en-US" dirty="0" smtClean="0">
                <a:solidFill>
                  <a:srgbClr val="616161"/>
                </a:solidFill>
              </a:rPr>
              <a:t>.”</a:t>
            </a:r>
            <a:endParaRPr lang="en-US" dirty="0">
              <a:solidFill>
                <a:srgbClr val="616161"/>
              </a:solidFill>
            </a:endParaRPr>
          </a:p>
          <a:p>
            <a:pPr marL="0" indent="0">
              <a:buClr>
                <a:srgbClr val="979D69"/>
              </a:buClr>
              <a:buNone/>
              <a:defRPr/>
            </a:pPr>
            <a:r>
              <a:rPr lang="en-US" sz="2200" i="1" dirty="0">
                <a:solidFill>
                  <a:schemeClr val="tx2">
                    <a:lumMod val="60000"/>
                    <a:lumOff val="40000"/>
                  </a:schemeClr>
                </a:solidFill>
              </a:rPr>
              <a:t>Manager:	</a:t>
            </a:r>
          </a:p>
          <a:p>
            <a:pPr marL="1257300" lvl="3" indent="0">
              <a:buClr>
                <a:srgbClr val="979D69"/>
              </a:buClr>
              <a:buNone/>
              <a:defRPr/>
            </a:pPr>
            <a:r>
              <a:rPr lang="en-US" dirty="0">
                <a:solidFill>
                  <a:srgbClr val="616161"/>
                </a:solidFill>
              </a:rPr>
              <a:t>“You’re right about the additional time. It would mean that we have a format that’s reliable. How can we do this without appearing unresponsive?”</a:t>
            </a:r>
          </a:p>
        </p:txBody>
      </p:sp>
      <p:sp>
        <p:nvSpPr>
          <p:cNvPr id="675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6347DB6-1A25-4EF5-AF8B-B88474EF5060}" type="slidenum">
              <a:rPr lang="en-US" altLang="en-US" smtClean="0">
                <a:solidFill>
                  <a:srgbClr val="000000"/>
                </a:solidFill>
              </a:rPr>
              <a:pPr/>
              <a:t>33</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Balanced </a:t>
            </a:r>
            <a:r>
              <a:rPr lang="en-US" sz="3600" b="1" dirty="0" smtClean="0">
                <a:solidFill>
                  <a:srgbClr val="2B4F73"/>
                </a:solidFill>
              </a:rPr>
              <a:t>Response: Example</a:t>
            </a:r>
            <a:endParaRPr lang="en-US" sz="3600" b="1" dirty="0">
              <a:solidFill>
                <a:srgbClr val="2B4F73"/>
              </a:solidFill>
            </a:endParaRPr>
          </a:p>
        </p:txBody>
      </p:sp>
    </p:spTree>
    <p:extLst>
      <p:ext uri="{BB962C8B-B14F-4D97-AF65-F5344CB8AC3E}">
        <p14:creationId xmlns:p14="http://schemas.microsoft.com/office/powerpoint/2010/main" val="41109135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7998DDCB-5E49-477B-AC7D-41CF524E76A6}" type="slidenum">
              <a:rPr lang="en-US" sz="1000" smtClean="0">
                <a:solidFill>
                  <a:srgbClr val="616161"/>
                </a:solidFill>
              </a:rPr>
              <a:t>34</a:t>
            </a:fld>
            <a:endParaRPr lang="en-US" sz="1000" dirty="0">
              <a:solidFill>
                <a:srgbClr val="616161"/>
              </a:solidFill>
            </a:endParaRPr>
          </a:p>
        </p:txBody>
      </p:sp>
      <p:sp>
        <p:nvSpPr>
          <p:cNvPr id="5" name="TextBox 4"/>
          <p:cNvSpPr txBox="1"/>
          <p:nvPr/>
        </p:nvSpPr>
        <p:spPr>
          <a:xfrm>
            <a:off x="368300" y="155448"/>
            <a:ext cx="6731000" cy="646331"/>
          </a:xfrm>
          <a:prstGeom prst="rect">
            <a:avLst/>
          </a:prstGeom>
          <a:noFill/>
        </p:spPr>
        <p:txBody>
          <a:bodyPr wrap="square" rtlCol="0">
            <a:spAutoFit/>
          </a:bodyPr>
          <a:lstStyle/>
          <a:p>
            <a:r>
              <a:rPr lang="en-US" sz="3600" b="1" dirty="0">
                <a:solidFill>
                  <a:srgbClr val="2B4F73"/>
                </a:solidFill>
              </a:rPr>
              <a:t>Remote Coaching Exercise</a:t>
            </a:r>
          </a:p>
        </p:txBody>
      </p:sp>
      <p:sp>
        <p:nvSpPr>
          <p:cNvPr id="6" name="TextBox 5"/>
          <p:cNvSpPr txBox="1"/>
          <p:nvPr/>
        </p:nvSpPr>
        <p:spPr>
          <a:xfrm>
            <a:off x="368300" y="937488"/>
            <a:ext cx="4767580" cy="4191917"/>
          </a:xfrm>
          <a:prstGeom prst="rect">
            <a:avLst/>
          </a:prstGeom>
          <a:noFill/>
        </p:spPr>
        <p:txBody>
          <a:bodyPr wrap="square" rtlCol="0">
            <a:spAutoFit/>
          </a:bodyPr>
          <a:lstStyle/>
          <a:p>
            <a:pPr marL="457200" indent="-457200">
              <a:lnSpc>
                <a:spcPct val="120000"/>
              </a:lnSpc>
              <a:buClr>
                <a:srgbClr val="A2A26C"/>
              </a:buClr>
              <a:buSzPct val="100000"/>
              <a:buFont typeface="Arial" panose="020B0604020202020204" pitchFamily="34" charset="0"/>
              <a:buChar char="•"/>
            </a:pPr>
            <a:r>
              <a:rPr lang="en-US" sz="2800" dirty="0" smtClean="0">
                <a:solidFill>
                  <a:srgbClr val="616161"/>
                </a:solidFill>
              </a:rPr>
              <a:t>Review </a:t>
            </a:r>
            <a:r>
              <a:rPr lang="en-US" sz="2800" dirty="0">
                <a:solidFill>
                  <a:srgbClr val="616161"/>
                </a:solidFill>
              </a:rPr>
              <a:t>case studies</a:t>
            </a:r>
          </a:p>
          <a:p>
            <a:pPr marL="457200" indent="-457200">
              <a:lnSpc>
                <a:spcPct val="120000"/>
              </a:lnSpc>
              <a:buClr>
                <a:srgbClr val="A2A26C"/>
              </a:buClr>
              <a:buSzPct val="100000"/>
              <a:buFont typeface="Arial" panose="020B0604020202020204" pitchFamily="34" charset="0"/>
              <a:buChar char="•"/>
            </a:pPr>
            <a:r>
              <a:rPr lang="en-US" sz="2800" dirty="0">
                <a:solidFill>
                  <a:srgbClr val="616161"/>
                </a:solidFill>
              </a:rPr>
              <a:t>What are your objectives for this coaching conversation?</a:t>
            </a:r>
          </a:p>
          <a:p>
            <a:pPr marL="457200" indent="-457200">
              <a:lnSpc>
                <a:spcPct val="120000"/>
              </a:lnSpc>
              <a:buClr>
                <a:srgbClr val="A2A26C"/>
              </a:buClr>
              <a:buSzPct val="100000"/>
              <a:buFont typeface="Arial" panose="020B0604020202020204" pitchFamily="34" charset="0"/>
              <a:buChar char="•"/>
            </a:pPr>
            <a:r>
              <a:rPr lang="en-US" sz="2800" dirty="0">
                <a:solidFill>
                  <a:srgbClr val="616161"/>
                </a:solidFill>
              </a:rPr>
              <a:t>How you will adapt your approach for a virtual </a:t>
            </a:r>
            <a:r>
              <a:rPr lang="en-US" sz="2800" dirty="0" smtClean="0">
                <a:solidFill>
                  <a:srgbClr val="616161"/>
                </a:solidFill>
              </a:rPr>
              <a:t>setting – before, during , and after the conversation</a:t>
            </a:r>
            <a:endParaRPr lang="en-US" sz="2800" dirty="0">
              <a:solidFill>
                <a:srgbClr val="616161"/>
              </a:solidFill>
            </a:endParaRPr>
          </a:p>
          <a:p>
            <a:pPr>
              <a:lnSpc>
                <a:spcPct val="120000"/>
              </a:lnSpc>
              <a:buClr>
                <a:srgbClr val="A2A26C"/>
              </a:buClr>
              <a:buSzPct val="80000"/>
            </a:pPr>
            <a:endParaRPr lang="en-US" sz="2600" dirty="0" smtClean="0">
              <a:solidFill>
                <a:srgbClr val="61616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3548" y="1130046"/>
            <a:ext cx="3651504" cy="257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26586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7998DDCB-5E49-477B-AC7D-41CF524E76A6}" type="slidenum">
              <a:rPr lang="en-US" sz="1000" smtClean="0">
                <a:solidFill>
                  <a:srgbClr val="616161"/>
                </a:solidFill>
              </a:rPr>
              <a:t>35</a:t>
            </a:fld>
            <a:endParaRPr lang="en-US" sz="1000" dirty="0">
              <a:solidFill>
                <a:srgbClr val="616161"/>
              </a:solidFill>
            </a:endParaRPr>
          </a:p>
        </p:txBody>
      </p:sp>
      <p:sp>
        <p:nvSpPr>
          <p:cNvPr id="5" name="TextBox 4"/>
          <p:cNvSpPr txBox="1"/>
          <p:nvPr/>
        </p:nvSpPr>
        <p:spPr>
          <a:xfrm>
            <a:off x="368300" y="155448"/>
            <a:ext cx="6731000" cy="646331"/>
          </a:xfrm>
          <a:prstGeom prst="rect">
            <a:avLst/>
          </a:prstGeom>
          <a:noFill/>
        </p:spPr>
        <p:txBody>
          <a:bodyPr wrap="square" rtlCol="0">
            <a:spAutoFit/>
          </a:bodyPr>
          <a:lstStyle/>
          <a:p>
            <a:r>
              <a:rPr lang="en-US" sz="3600" b="1" dirty="0">
                <a:solidFill>
                  <a:srgbClr val="2B4F73"/>
                </a:solidFill>
              </a:rPr>
              <a:t>Remote Coaching Tips</a:t>
            </a:r>
          </a:p>
        </p:txBody>
      </p:sp>
      <p:sp>
        <p:nvSpPr>
          <p:cNvPr id="6" name="TextBox 5"/>
          <p:cNvSpPr txBox="1"/>
          <p:nvPr/>
        </p:nvSpPr>
        <p:spPr>
          <a:xfrm>
            <a:off x="368300" y="1077188"/>
            <a:ext cx="7912100" cy="3746282"/>
          </a:xfrm>
          <a:prstGeom prst="rect">
            <a:avLst/>
          </a:prstGeom>
          <a:noFill/>
        </p:spPr>
        <p:txBody>
          <a:bodyPr wrap="square" rtlCol="0">
            <a:spAutoFit/>
          </a:bodyPr>
          <a:lstStyle/>
          <a:p>
            <a:pPr marL="342900" indent="-342900">
              <a:spcAft>
                <a:spcPts val="1200"/>
              </a:spcAft>
              <a:buClr>
                <a:srgbClr val="A2A26C"/>
              </a:buClr>
              <a:buSzPct val="80000"/>
              <a:buFont typeface="Arial"/>
              <a:buChar char="•"/>
            </a:pPr>
            <a:r>
              <a:rPr lang="en-US" sz="2400" dirty="0">
                <a:solidFill>
                  <a:srgbClr val="616161"/>
                </a:solidFill>
              </a:rPr>
              <a:t>Be aware that virtual workers face unique challenges (e.g., isolation, use of technology, time zone differences, work/life balance)</a:t>
            </a:r>
          </a:p>
          <a:p>
            <a:pPr marL="342900" indent="-342900">
              <a:spcAft>
                <a:spcPts val="1200"/>
              </a:spcAft>
              <a:buClr>
                <a:srgbClr val="A2A26C"/>
              </a:buClr>
              <a:buSzPct val="80000"/>
              <a:buFont typeface="Arial"/>
              <a:buChar char="•"/>
            </a:pPr>
            <a:r>
              <a:rPr lang="en-US" sz="2400" dirty="0">
                <a:solidFill>
                  <a:srgbClr val="616161"/>
                </a:solidFill>
              </a:rPr>
              <a:t>Establish formal processes to monitor individual and team performance</a:t>
            </a:r>
          </a:p>
          <a:p>
            <a:pPr marL="342900" indent="-342900">
              <a:lnSpc>
                <a:spcPct val="120000"/>
              </a:lnSpc>
              <a:buClr>
                <a:srgbClr val="A2A26C"/>
              </a:buClr>
              <a:buSzPct val="80000"/>
              <a:buFont typeface="Arial"/>
              <a:buChar char="•"/>
            </a:pPr>
            <a:r>
              <a:rPr lang="en-US" sz="2400" dirty="0">
                <a:solidFill>
                  <a:srgbClr val="616161"/>
                </a:solidFill>
              </a:rPr>
              <a:t>Periodically work flexible hours so you can be available when team members are working</a:t>
            </a:r>
          </a:p>
          <a:p>
            <a:pPr>
              <a:lnSpc>
                <a:spcPct val="120000"/>
              </a:lnSpc>
              <a:buClr>
                <a:srgbClr val="A2A26C"/>
              </a:buClr>
              <a:buSzPct val="80000"/>
            </a:pPr>
            <a:endParaRPr lang="en-US" sz="2800" dirty="0" smtClean="0">
              <a:solidFill>
                <a:srgbClr val="616161"/>
              </a:solidFill>
            </a:endParaRPr>
          </a:p>
        </p:txBody>
      </p:sp>
    </p:spTree>
    <p:extLst>
      <p:ext uri="{BB962C8B-B14F-4D97-AF65-F5344CB8AC3E}">
        <p14:creationId xmlns:p14="http://schemas.microsoft.com/office/powerpoint/2010/main" val="33481480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7998DDCB-5E49-477B-AC7D-41CF524E76A6}" type="slidenum">
              <a:rPr lang="en-US" sz="1000" smtClean="0">
                <a:solidFill>
                  <a:srgbClr val="616161"/>
                </a:solidFill>
              </a:rPr>
              <a:pPr algn="r"/>
              <a:t>36</a:t>
            </a:fld>
            <a:endParaRPr lang="en-US" sz="1000" dirty="0">
              <a:solidFill>
                <a:srgbClr val="616161"/>
              </a:solidFill>
            </a:endParaRPr>
          </a:p>
        </p:txBody>
      </p:sp>
      <p:sp>
        <p:nvSpPr>
          <p:cNvPr id="5" name="TextBox 4"/>
          <p:cNvSpPr txBox="1"/>
          <p:nvPr/>
        </p:nvSpPr>
        <p:spPr>
          <a:xfrm>
            <a:off x="368300" y="155448"/>
            <a:ext cx="6731000" cy="646331"/>
          </a:xfrm>
          <a:prstGeom prst="rect">
            <a:avLst/>
          </a:prstGeom>
          <a:noFill/>
        </p:spPr>
        <p:txBody>
          <a:bodyPr wrap="square" rtlCol="0">
            <a:spAutoFit/>
          </a:bodyPr>
          <a:lstStyle/>
          <a:p>
            <a:r>
              <a:rPr lang="en-US" sz="3600" b="1" dirty="0">
                <a:solidFill>
                  <a:srgbClr val="2B4F73"/>
                </a:solidFill>
              </a:rPr>
              <a:t>Remote Coaching Tips</a:t>
            </a:r>
          </a:p>
        </p:txBody>
      </p:sp>
      <p:sp>
        <p:nvSpPr>
          <p:cNvPr id="6" name="TextBox 5"/>
          <p:cNvSpPr txBox="1"/>
          <p:nvPr/>
        </p:nvSpPr>
        <p:spPr>
          <a:xfrm>
            <a:off x="368300" y="1112976"/>
            <a:ext cx="7912100" cy="2883225"/>
          </a:xfrm>
          <a:prstGeom prst="rect">
            <a:avLst/>
          </a:prstGeom>
          <a:noFill/>
        </p:spPr>
        <p:txBody>
          <a:bodyPr wrap="square" rtlCol="0">
            <a:spAutoFit/>
          </a:bodyPr>
          <a:lstStyle/>
          <a:p>
            <a:pPr marL="342900" indent="-342900">
              <a:spcAft>
                <a:spcPts val="1200"/>
              </a:spcAft>
              <a:buClr>
                <a:srgbClr val="A2A26C"/>
              </a:buClr>
              <a:buSzPct val="80000"/>
              <a:buFont typeface="Arial"/>
              <a:buChar char="•"/>
            </a:pPr>
            <a:r>
              <a:rPr lang="en-US" sz="2400" dirty="0" smtClean="0">
                <a:solidFill>
                  <a:srgbClr val="616161"/>
                </a:solidFill>
              </a:rPr>
              <a:t>Find </a:t>
            </a:r>
            <a:r>
              <a:rPr lang="en-US" sz="2400" dirty="0">
                <a:solidFill>
                  <a:srgbClr val="616161"/>
                </a:solidFill>
              </a:rPr>
              <a:t>a mentor/partner at employee’s location who can be a resource</a:t>
            </a:r>
          </a:p>
          <a:p>
            <a:pPr marL="342900" indent="-342900">
              <a:spcAft>
                <a:spcPts val="1200"/>
              </a:spcAft>
              <a:buClr>
                <a:srgbClr val="A2A26C"/>
              </a:buClr>
              <a:buSzPct val="80000"/>
              <a:buFont typeface="Arial"/>
              <a:buChar char="•"/>
            </a:pPr>
            <a:r>
              <a:rPr lang="en-US" sz="2400" dirty="0">
                <a:solidFill>
                  <a:srgbClr val="616161"/>
                </a:solidFill>
              </a:rPr>
              <a:t>Make regular and impromptu contact with team members</a:t>
            </a:r>
          </a:p>
          <a:p>
            <a:pPr marL="342900" indent="-342900">
              <a:spcAft>
                <a:spcPts val="1200"/>
              </a:spcAft>
              <a:buClr>
                <a:srgbClr val="A2A26C"/>
              </a:buClr>
              <a:buSzPct val="80000"/>
              <a:buFont typeface="Arial"/>
              <a:buChar char="•"/>
            </a:pPr>
            <a:r>
              <a:rPr lang="en-US" sz="2400" dirty="0">
                <a:solidFill>
                  <a:srgbClr val="616161"/>
                </a:solidFill>
              </a:rPr>
              <a:t>Face-to-face is best, then video and then the phone – use email to summarize conversations</a:t>
            </a:r>
          </a:p>
          <a:p>
            <a:pPr>
              <a:lnSpc>
                <a:spcPct val="120000"/>
              </a:lnSpc>
              <a:buClr>
                <a:srgbClr val="A2A26C"/>
              </a:buClr>
              <a:buSzPct val="80000"/>
            </a:pPr>
            <a:endParaRPr lang="en-US" sz="2800" dirty="0" smtClean="0">
              <a:solidFill>
                <a:srgbClr val="616161"/>
              </a:solidFill>
            </a:endParaRPr>
          </a:p>
        </p:txBody>
      </p:sp>
    </p:spTree>
    <p:extLst>
      <p:ext uri="{BB962C8B-B14F-4D97-AF65-F5344CB8AC3E}">
        <p14:creationId xmlns:p14="http://schemas.microsoft.com/office/powerpoint/2010/main" val="9458086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387D6FBF-B114-4503-A060-DC12F4CD6895}" type="slidenum">
              <a:rPr lang="en-US" sz="1000" smtClean="0">
                <a:solidFill>
                  <a:srgbClr val="616161"/>
                </a:solidFill>
              </a:rPr>
              <a:pPr algn="r"/>
              <a:t>37</a:t>
            </a:fld>
            <a:endParaRPr lang="en-US" sz="1000" dirty="0">
              <a:solidFill>
                <a:srgbClr val="616161"/>
              </a:solidFill>
            </a:endParaRPr>
          </a:p>
        </p:txBody>
      </p:sp>
      <p:sp>
        <p:nvSpPr>
          <p:cNvPr id="5" name="TextBox 4"/>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RAMP Model </a:t>
            </a:r>
          </a:p>
        </p:txBody>
      </p:sp>
      <p:sp>
        <p:nvSpPr>
          <p:cNvPr id="6" name="TextBox 5"/>
          <p:cNvSpPr txBox="1"/>
          <p:nvPr/>
        </p:nvSpPr>
        <p:spPr>
          <a:xfrm>
            <a:off x="336550" y="1087680"/>
            <a:ext cx="7912100" cy="2973122"/>
          </a:xfrm>
          <a:prstGeom prst="rect">
            <a:avLst/>
          </a:prstGeom>
          <a:noFill/>
        </p:spPr>
        <p:txBody>
          <a:bodyPr wrap="square" rtlCol="0">
            <a:spAutoFit/>
          </a:bodyPr>
          <a:lstStyle/>
          <a:p>
            <a:pPr marL="342900" indent="-342900">
              <a:lnSpc>
                <a:spcPct val="120000"/>
              </a:lnSpc>
              <a:buClr>
                <a:srgbClr val="A2A26C"/>
              </a:buClr>
              <a:buSzPct val="80000"/>
              <a:buFont typeface="Arial"/>
              <a:buChar char="•"/>
            </a:pPr>
            <a:r>
              <a:rPr lang="en-US" sz="3200" b="1" dirty="0">
                <a:solidFill>
                  <a:srgbClr val="616161"/>
                </a:solidFill>
              </a:rPr>
              <a:t> </a:t>
            </a:r>
            <a:r>
              <a:rPr lang="en-US" sz="3200" b="1" dirty="0">
                <a:solidFill>
                  <a:srgbClr val="EEECE1"/>
                </a:solidFill>
              </a:rPr>
              <a:t>R</a:t>
            </a:r>
            <a:r>
              <a:rPr lang="en-US" sz="3200" dirty="0">
                <a:solidFill>
                  <a:srgbClr val="EEECE1"/>
                </a:solidFill>
              </a:rPr>
              <a:t>elationships </a:t>
            </a:r>
          </a:p>
          <a:p>
            <a:pPr marL="342900" indent="-342900">
              <a:lnSpc>
                <a:spcPct val="120000"/>
              </a:lnSpc>
              <a:buClr>
                <a:srgbClr val="A2A26C"/>
              </a:buClr>
              <a:buSzPct val="80000"/>
              <a:buFont typeface="Arial"/>
              <a:buChar char="•"/>
            </a:pPr>
            <a:r>
              <a:rPr lang="en-US" sz="3200" dirty="0">
                <a:solidFill>
                  <a:srgbClr val="EEECE1"/>
                </a:solidFill>
              </a:rPr>
              <a:t> </a:t>
            </a:r>
            <a:r>
              <a:rPr lang="en-US" sz="3200" b="1" dirty="0">
                <a:solidFill>
                  <a:srgbClr val="616161"/>
                </a:solidFill>
              </a:rPr>
              <a:t>A</a:t>
            </a:r>
            <a:r>
              <a:rPr lang="en-US" sz="3200" dirty="0">
                <a:solidFill>
                  <a:srgbClr val="616161"/>
                </a:solidFill>
              </a:rPr>
              <a:t>ccountability</a:t>
            </a:r>
          </a:p>
          <a:p>
            <a:pPr marL="342900" indent="-342900">
              <a:lnSpc>
                <a:spcPct val="120000"/>
              </a:lnSpc>
              <a:buClr>
                <a:srgbClr val="A2A26C"/>
              </a:buClr>
              <a:buSzPct val="80000"/>
              <a:buFont typeface="Arial"/>
              <a:buChar char="•"/>
            </a:pPr>
            <a:r>
              <a:rPr lang="en-US" sz="3200" dirty="0">
                <a:solidFill>
                  <a:srgbClr val="EEECE1"/>
                </a:solidFill>
              </a:rPr>
              <a:t> </a:t>
            </a:r>
            <a:r>
              <a:rPr lang="en-US" sz="3200" b="1" dirty="0">
                <a:solidFill>
                  <a:srgbClr val="EEECE1"/>
                </a:solidFill>
              </a:rPr>
              <a:t>M</a:t>
            </a:r>
            <a:r>
              <a:rPr lang="en-US" sz="3200" dirty="0">
                <a:solidFill>
                  <a:srgbClr val="EEECE1"/>
                </a:solidFill>
              </a:rPr>
              <a:t>otivation</a:t>
            </a:r>
          </a:p>
          <a:p>
            <a:pPr marL="342900" indent="-342900">
              <a:lnSpc>
                <a:spcPct val="120000"/>
              </a:lnSpc>
              <a:buClr>
                <a:srgbClr val="A2A26C"/>
              </a:buClr>
              <a:buSzPct val="80000"/>
              <a:buFont typeface="Arial"/>
              <a:buChar char="•"/>
            </a:pPr>
            <a:r>
              <a:rPr lang="en-US" sz="3200" dirty="0">
                <a:solidFill>
                  <a:srgbClr val="616161"/>
                </a:solidFill>
              </a:rPr>
              <a:t> </a:t>
            </a:r>
            <a:r>
              <a:rPr lang="en-US" sz="3200" b="1" dirty="0">
                <a:solidFill>
                  <a:srgbClr val="EEECE1"/>
                </a:solidFill>
              </a:rPr>
              <a:t>P</a:t>
            </a:r>
            <a:r>
              <a:rPr lang="en-US" sz="3200" dirty="0">
                <a:solidFill>
                  <a:srgbClr val="EEECE1"/>
                </a:solidFill>
              </a:rPr>
              <a:t>urpose and Process</a:t>
            </a:r>
          </a:p>
          <a:p>
            <a:pPr marL="342900" indent="-342900">
              <a:lnSpc>
                <a:spcPct val="120000"/>
              </a:lnSpc>
              <a:buClr>
                <a:srgbClr val="A2A26C"/>
              </a:buClr>
              <a:buSzPct val="80000"/>
              <a:buFont typeface="Arial"/>
              <a:buChar char="•"/>
            </a:pPr>
            <a:endParaRPr lang="en-US" sz="2800" dirty="0" smtClean="0">
              <a:solidFill>
                <a:srgbClr val="616161"/>
              </a:solidFill>
            </a:endParaRPr>
          </a:p>
        </p:txBody>
      </p:sp>
      <p:pic>
        <p:nvPicPr>
          <p:cNvPr id="2" name="Picture 1"/>
          <p:cNvPicPr>
            <a:picLocks noChangeAspect="1"/>
          </p:cNvPicPr>
          <p:nvPr/>
        </p:nvPicPr>
        <p:blipFill>
          <a:blip r:embed="rId4"/>
          <a:stretch>
            <a:fillRect/>
          </a:stretch>
        </p:blipFill>
        <p:spPr>
          <a:xfrm>
            <a:off x="5711337" y="751482"/>
            <a:ext cx="2068308" cy="3057005"/>
          </a:xfrm>
          <a:prstGeom prst="rect">
            <a:avLst/>
          </a:prstGeom>
          <a:ln>
            <a:noFill/>
          </a:ln>
          <a:effectLst>
            <a:outerShdw blurRad="190500" algn="tl" rotWithShape="0">
              <a:srgbClr val="000000">
                <a:alpha val="70000"/>
              </a:srgbClr>
            </a:outerShdw>
          </a:effectLst>
        </p:spPr>
      </p:pic>
      <p:sp>
        <p:nvSpPr>
          <p:cNvPr id="7" name="AutoShape 4"/>
          <p:cNvSpPr>
            <a:spLocks noChangeArrowheads="1"/>
          </p:cNvSpPr>
          <p:nvPr/>
        </p:nvSpPr>
        <p:spPr bwMode="blackWhite">
          <a:xfrm>
            <a:off x="901699" y="3933244"/>
            <a:ext cx="6997701" cy="678030"/>
          </a:xfrm>
          <a:prstGeom prst="bevel">
            <a:avLst>
              <a:gd name="adj" fmla="val 3861"/>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3600" b="1" i="1" dirty="0">
                <a:solidFill>
                  <a:prstClr val="white"/>
                </a:solidFill>
              </a:rPr>
              <a:t>Managing Accountability Remotely</a:t>
            </a:r>
          </a:p>
        </p:txBody>
      </p:sp>
    </p:spTree>
    <p:extLst>
      <p:ext uri="{BB962C8B-B14F-4D97-AF65-F5344CB8AC3E}">
        <p14:creationId xmlns:p14="http://schemas.microsoft.com/office/powerpoint/2010/main" val="10996172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8066" name="Picture 2" descr="http://www.michaelwalter.com/wp-content/uploads/2011/03/accountabilit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920352"/>
            <a:ext cx="6362700" cy="35790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8068"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0401BF8-5876-4EAC-9910-95243F08F7E4}" type="slidenum">
              <a:rPr lang="en-US" altLang="en-US" smtClean="0">
                <a:solidFill>
                  <a:srgbClr val="000000"/>
                </a:solidFill>
              </a:rPr>
              <a:pPr/>
              <a:t>38</a:t>
            </a:fld>
            <a:endParaRPr lang="en-US" altLang="en-US" smtClean="0">
              <a:solidFill>
                <a:srgbClr val="000000"/>
              </a:solidFill>
            </a:endParaRPr>
          </a:p>
        </p:txBody>
      </p:sp>
      <p:sp>
        <p:nvSpPr>
          <p:cNvPr id="5" name="TextBox 4"/>
          <p:cNvSpPr txBox="1"/>
          <p:nvPr/>
        </p:nvSpPr>
        <p:spPr>
          <a:xfrm>
            <a:off x="336550" y="155448"/>
            <a:ext cx="7461250" cy="646331"/>
          </a:xfrm>
          <a:prstGeom prst="rect">
            <a:avLst/>
          </a:prstGeom>
          <a:noFill/>
        </p:spPr>
        <p:txBody>
          <a:bodyPr wrap="square" rtlCol="0">
            <a:spAutoFit/>
          </a:bodyPr>
          <a:lstStyle/>
          <a:p>
            <a:r>
              <a:rPr lang="en-US" sz="3600" b="1" dirty="0">
                <a:solidFill>
                  <a:srgbClr val="2B4F73"/>
                </a:solidFill>
              </a:rPr>
              <a:t>Managing Accountability Remotely</a:t>
            </a:r>
          </a:p>
        </p:txBody>
      </p:sp>
    </p:spTree>
    <p:extLst>
      <p:ext uri="{BB962C8B-B14F-4D97-AF65-F5344CB8AC3E}">
        <p14:creationId xmlns:p14="http://schemas.microsoft.com/office/powerpoint/2010/main" val="16727883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5060" y="1259840"/>
            <a:ext cx="2411802" cy="254527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444500" y="985305"/>
            <a:ext cx="5400040" cy="3600450"/>
          </a:xfrm>
          <a:prstGeom prst="rect">
            <a:avLst/>
          </a:prstGeom>
        </p:spPr>
        <p:txBody>
          <a:bodyPr/>
          <a:lstStyle>
            <a:lvl1pPr marL="342900" indent="-342900" algn="ctr" defTabSz="457200" rtl="0" eaLnBrk="1" latinLnBrk="0" hangingPunct="1">
              <a:spcBef>
                <a:spcPct val="20000"/>
              </a:spcBef>
              <a:buSzPct val="100000"/>
              <a:buFont typeface="Arial"/>
              <a:buNone/>
              <a:defRPr sz="4000" b="0" i="0" kern="1200" baseline="0">
                <a:solidFill>
                  <a:schemeClr val="bg1"/>
                </a:solidFill>
                <a:latin typeface="Lato Light"/>
                <a:ea typeface="+mn-ea"/>
                <a:cs typeface="Lato Light"/>
              </a:defRPr>
            </a:lvl1pPr>
            <a:lvl2pPr marL="742950" indent="-285750" algn="l" defTabSz="457200" rtl="0" eaLnBrk="1" latinLnBrk="0" hangingPunct="1">
              <a:spcBef>
                <a:spcPct val="20000"/>
              </a:spcBef>
              <a:buSzPct val="100000"/>
              <a:buFontTx/>
              <a:buBlip>
                <a:blip r:embed="rId5"/>
              </a:buBlip>
              <a:defRPr sz="2800" kern="1200">
                <a:solidFill>
                  <a:schemeClr val="tx1"/>
                </a:solidFill>
                <a:latin typeface="Lato Light"/>
                <a:ea typeface="+mn-ea"/>
                <a:cs typeface="+mn-cs"/>
              </a:defRPr>
            </a:lvl2pPr>
            <a:lvl3pPr marL="1143000" indent="-228600" algn="l" defTabSz="457200" rtl="0" eaLnBrk="1" latinLnBrk="0" hangingPunct="1">
              <a:spcBef>
                <a:spcPct val="20000"/>
              </a:spcBef>
              <a:buSzPct val="100000"/>
              <a:buFontTx/>
              <a:buBlip>
                <a:blip r:embed="rId5"/>
              </a:buBlip>
              <a:defRPr sz="2400" kern="1200">
                <a:solidFill>
                  <a:schemeClr val="tx1"/>
                </a:solidFill>
                <a:latin typeface="Lato Light"/>
                <a:ea typeface="+mn-ea"/>
                <a:cs typeface="+mn-cs"/>
              </a:defRPr>
            </a:lvl3pPr>
            <a:lvl4pPr marL="1600200" indent="-228600" algn="l" defTabSz="457200" rtl="0" eaLnBrk="1" latinLnBrk="0" hangingPunct="1">
              <a:spcBef>
                <a:spcPct val="20000"/>
              </a:spcBef>
              <a:buSzPct val="100000"/>
              <a:buFontTx/>
              <a:buBlip>
                <a:blip r:embed="rId5"/>
              </a:buBlip>
              <a:defRPr sz="2000" kern="1200">
                <a:solidFill>
                  <a:schemeClr val="tx1"/>
                </a:solidFill>
                <a:latin typeface="Lato Light"/>
                <a:ea typeface="+mn-ea"/>
                <a:cs typeface="+mn-cs"/>
              </a:defRPr>
            </a:lvl4pPr>
            <a:lvl5pPr marL="2057400" indent="-228600" algn="l" defTabSz="457200" rtl="0" eaLnBrk="1" latinLnBrk="0" hangingPunct="1">
              <a:spcBef>
                <a:spcPct val="20000"/>
              </a:spcBef>
              <a:buSzPct val="100000"/>
              <a:buFontTx/>
              <a:buBlip>
                <a:blip r:embed="rId5"/>
              </a:buBlip>
              <a:defRPr sz="2000" kern="1200">
                <a:solidFill>
                  <a:schemeClr val="tx1"/>
                </a:solidFill>
                <a:latin typeface="La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lnSpc>
                <a:spcPct val="90000"/>
              </a:lnSpc>
              <a:spcAft>
                <a:spcPts val="450"/>
              </a:spcAft>
              <a:buClr>
                <a:srgbClr val="979D69"/>
              </a:buClr>
              <a:buFont typeface="Arial" panose="020B0604020202020204" pitchFamily="34" charset="0"/>
              <a:buChar char="•"/>
              <a:defRPr/>
            </a:pPr>
            <a:r>
              <a:rPr lang="en-US" altLang="en-US" sz="2400" dirty="0">
                <a:solidFill>
                  <a:srgbClr val="616161"/>
                </a:solidFill>
                <a:latin typeface="+mn-lt"/>
                <a:cs typeface="Lato Light"/>
              </a:rPr>
              <a:t>We take initiative</a:t>
            </a:r>
          </a:p>
          <a:p>
            <a:pPr marL="457200" lvl="1" indent="-457200">
              <a:lnSpc>
                <a:spcPct val="90000"/>
              </a:lnSpc>
              <a:spcAft>
                <a:spcPts val="450"/>
              </a:spcAft>
              <a:buClr>
                <a:srgbClr val="979D69"/>
              </a:buClr>
              <a:buFont typeface="Arial" panose="020B0604020202020204" pitchFamily="34" charset="0"/>
              <a:buChar char="•"/>
              <a:defRPr/>
            </a:pPr>
            <a:r>
              <a:rPr lang="en-US" altLang="en-US" sz="2400" dirty="0">
                <a:solidFill>
                  <a:srgbClr val="616161"/>
                </a:solidFill>
                <a:latin typeface="+mn-lt"/>
                <a:cs typeface="Lato Light"/>
              </a:rPr>
              <a:t>We accept responsibility for our actions</a:t>
            </a:r>
          </a:p>
          <a:p>
            <a:pPr marL="457200" lvl="1" indent="-457200">
              <a:lnSpc>
                <a:spcPct val="90000"/>
              </a:lnSpc>
              <a:spcAft>
                <a:spcPts val="450"/>
              </a:spcAft>
              <a:buClr>
                <a:srgbClr val="979D69"/>
              </a:buClr>
              <a:buFont typeface="Arial" panose="020B0604020202020204" pitchFamily="34" charset="0"/>
              <a:buChar char="•"/>
              <a:defRPr/>
            </a:pPr>
            <a:r>
              <a:rPr lang="en-US" altLang="en-US" sz="2400" dirty="0">
                <a:solidFill>
                  <a:srgbClr val="616161"/>
                </a:solidFill>
                <a:latin typeface="+mn-lt"/>
                <a:cs typeface="Lato Light"/>
              </a:rPr>
              <a:t>We accept responsibility for how our actions impact others</a:t>
            </a:r>
          </a:p>
          <a:p>
            <a:pPr marL="457200" lvl="1" indent="-457200">
              <a:lnSpc>
                <a:spcPct val="90000"/>
              </a:lnSpc>
              <a:spcAft>
                <a:spcPts val="450"/>
              </a:spcAft>
              <a:buClr>
                <a:srgbClr val="979D69"/>
              </a:buClr>
              <a:buFont typeface="Arial" panose="020B0604020202020204" pitchFamily="34" charset="0"/>
              <a:buChar char="•"/>
              <a:defRPr/>
            </a:pPr>
            <a:r>
              <a:rPr lang="en-US" altLang="en-US" sz="2400" dirty="0">
                <a:solidFill>
                  <a:srgbClr val="616161"/>
                </a:solidFill>
                <a:latin typeface="+mn-lt"/>
                <a:cs typeface="Lato Light"/>
              </a:rPr>
              <a:t>We admit when we make mistakes</a:t>
            </a:r>
          </a:p>
          <a:p>
            <a:pPr marL="457200" lvl="1" indent="-457200">
              <a:lnSpc>
                <a:spcPct val="90000"/>
              </a:lnSpc>
              <a:spcAft>
                <a:spcPts val="450"/>
              </a:spcAft>
              <a:buClr>
                <a:srgbClr val="979D69"/>
              </a:buClr>
              <a:buFont typeface="Arial" panose="020B0604020202020204" pitchFamily="34" charset="0"/>
              <a:buChar char="•"/>
              <a:defRPr/>
            </a:pPr>
            <a:r>
              <a:rPr lang="en-US" altLang="en-US" sz="2400" dirty="0">
                <a:solidFill>
                  <a:srgbClr val="616161"/>
                </a:solidFill>
                <a:latin typeface="+mn-lt"/>
                <a:cs typeface="Lato Light"/>
              </a:rPr>
              <a:t>No excuses. No blaming</a:t>
            </a:r>
          </a:p>
          <a:p>
            <a:pPr>
              <a:spcAft>
                <a:spcPts val="450"/>
              </a:spcAft>
              <a:buClr>
                <a:schemeClr val="tx2"/>
              </a:buClr>
              <a:buFont typeface="Wingdings" pitchFamily="2" charset="2"/>
              <a:buChar char="§"/>
              <a:defRPr/>
            </a:pPr>
            <a:endParaRPr lang="en-US" sz="2400" dirty="0">
              <a:solidFill>
                <a:srgbClr val="616161"/>
              </a:solidFill>
              <a:latin typeface="+mn-lt"/>
            </a:endParaRPr>
          </a:p>
        </p:txBody>
      </p:sp>
      <p:sp>
        <p:nvSpPr>
          <p:cNvPr id="90116"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C99DF0B-8E2F-476E-9B69-978C70901585}" type="slidenum">
              <a:rPr lang="en-US" altLang="en-US" smtClean="0">
                <a:solidFill>
                  <a:srgbClr val="000000"/>
                </a:solidFill>
              </a:rPr>
              <a:pPr/>
              <a:t>39</a:t>
            </a:fld>
            <a:endParaRPr lang="en-US" altLang="en-US" smtClean="0">
              <a:solidFill>
                <a:srgbClr val="000000"/>
              </a:solidFill>
            </a:endParaRPr>
          </a:p>
        </p:txBody>
      </p:sp>
      <p:sp>
        <p:nvSpPr>
          <p:cNvPr id="7" name="TextBox 6"/>
          <p:cNvSpPr txBox="1"/>
          <p:nvPr/>
        </p:nvSpPr>
        <p:spPr>
          <a:xfrm>
            <a:off x="336550" y="155448"/>
            <a:ext cx="7461250" cy="646331"/>
          </a:xfrm>
          <a:prstGeom prst="rect">
            <a:avLst/>
          </a:prstGeom>
          <a:noFill/>
        </p:spPr>
        <p:txBody>
          <a:bodyPr wrap="square" rtlCol="0">
            <a:spAutoFit/>
          </a:bodyPr>
          <a:lstStyle/>
          <a:p>
            <a:r>
              <a:rPr lang="en-US" sz="3600" b="1" dirty="0" smtClean="0">
                <a:solidFill>
                  <a:srgbClr val="2B4F73"/>
                </a:solidFill>
              </a:rPr>
              <a:t>Accountability Defined</a:t>
            </a:r>
            <a:endParaRPr lang="en-US" sz="3600" b="1" dirty="0">
              <a:solidFill>
                <a:srgbClr val="2B4F73"/>
              </a:solidFill>
            </a:endParaRPr>
          </a:p>
        </p:txBody>
      </p:sp>
    </p:spTree>
    <p:extLst>
      <p:ext uri="{BB962C8B-B14F-4D97-AF65-F5344CB8AC3E}">
        <p14:creationId xmlns:p14="http://schemas.microsoft.com/office/powerpoint/2010/main" val="9137183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E1E5CE27-CF86-4946-9F25-5207CE2BF9B6}" type="slidenum">
              <a:rPr lang="en-US" sz="1000" smtClean="0">
                <a:solidFill>
                  <a:srgbClr val="616161"/>
                </a:solidFill>
              </a:rPr>
              <a:t>4</a:t>
            </a:fld>
            <a:endParaRPr lang="en-US" sz="1000" dirty="0">
              <a:solidFill>
                <a:srgbClr val="616161"/>
              </a:solidFill>
            </a:endParaRPr>
          </a:p>
        </p:txBody>
      </p:sp>
      <p:sp>
        <p:nvSpPr>
          <p:cNvPr id="5" name="TextBox 4"/>
          <p:cNvSpPr txBox="1"/>
          <p:nvPr/>
        </p:nvSpPr>
        <p:spPr>
          <a:xfrm>
            <a:off x="336550" y="158491"/>
            <a:ext cx="6731000" cy="646331"/>
          </a:xfrm>
          <a:prstGeom prst="rect">
            <a:avLst/>
          </a:prstGeom>
          <a:noFill/>
        </p:spPr>
        <p:txBody>
          <a:bodyPr wrap="square" rtlCol="0">
            <a:spAutoFit/>
          </a:bodyPr>
          <a:lstStyle/>
          <a:p>
            <a:r>
              <a:rPr lang="en-US" sz="3600" b="1" dirty="0" smtClean="0">
                <a:solidFill>
                  <a:srgbClr val="2B4F73"/>
                </a:solidFill>
              </a:rPr>
              <a:t>Chat Box</a:t>
            </a:r>
            <a:endParaRPr lang="en-US" sz="3600" b="1" dirty="0">
              <a:solidFill>
                <a:srgbClr val="2B4F73"/>
              </a:solidFill>
            </a:endParaRPr>
          </a:p>
        </p:txBody>
      </p:sp>
      <p:sp>
        <p:nvSpPr>
          <p:cNvPr id="8" name="Скругленный прямоугольник 6"/>
          <p:cNvSpPr/>
          <p:nvPr/>
        </p:nvSpPr>
        <p:spPr bwMode="auto">
          <a:xfrm>
            <a:off x="1249680" y="859728"/>
            <a:ext cx="6954129" cy="3545951"/>
          </a:xfrm>
          <a:prstGeom prst="roundRect">
            <a:avLst>
              <a:gd name="adj" fmla="val 1864"/>
            </a:avLst>
          </a:prstGeom>
          <a:solidFill>
            <a:schemeClr val="bg1"/>
          </a:solidFill>
          <a:ln w="57150" cmpd="dbl">
            <a:solidFill>
              <a:srgbClr val="979D69"/>
            </a:solidFill>
            <a:miter lim="800000"/>
            <a:headEnd/>
            <a:tailEnd/>
          </a:ln>
          <a:effectLst/>
          <a:scene3d>
            <a:camera prst="orthographicFront">
              <a:rot lat="0" lon="0" rev="0"/>
            </a:camera>
            <a:lightRig rig="contrasting" dir="t">
              <a:rot lat="0" lon="0" rev="1500000"/>
            </a:lightRig>
          </a:scene3d>
          <a:sp3d prstMaterial="metal"/>
        </p:spPr>
        <p:txBody>
          <a:bodyPr/>
          <a:lstStyle/>
          <a:p>
            <a:pPr algn="ctr" eaLnBrk="1" hangingPunct="1">
              <a:spcBef>
                <a:spcPct val="20000"/>
              </a:spcBef>
              <a:buClr>
                <a:schemeClr val="bg2"/>
              </a:buClr>
              <a:buSzPct val="75000"/>
              <a:buFont typeface="Wingdings" pitchFamily="2" charset="2"/>
              <a:buNone/>
              <a:defRPr/>
            </a:pPr>
            <a:endParaRPr lang="en-US" sz="2000" kern="0" dirty="0">
              <a:latin typeface="+mn-lt"/>
            </a:endParaRPr>
          </a:p>
        </p:txBody>
      </p:sp>
      <p:sp>
        <p:nvSpPr>
          <p:cNvPr id="9" name="Content Placeholder 2"/>
          <p:cNvSpPr txBox="1">
            <a:spLocks/>
          </p:cNvSpPr>
          <p:nvPr/>
        </p:nvSpPr>
        <p:spPr>
          <a:xfrm>
            <a:off x="1962295" y="1475294"/>
            <a:ext cx="5457825" cy="1455738"/>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spcAft>
                <a:spcPts val="600"/>
              </a:spcAft>
              <a:buClr>
                <a:schemeClr val="tx2"/>
              </a:buClr>
              <a:buFontTx/>
              <a:buNone/>
              <a:defRPr/>
            </a:pPr>
            <a:r>
              <a:rPr lang="en-US" sz="2400" dirty="0" smtClean="0">
                <a:solidFill>
                  <a:srgbClr val="616161"/>
                </a:solidFill>
                <a:cs typeface="Calibri" pitchFamily="34" charset="0"/>
              </a:rPr>
              <a:t>Type your location and the weather into the “chat” box</a:t>
            </a:r>
          </a:p>
          <a:p>
            <a:pPr>
              <a:spcAft>
                <a:spcPts val="600"/>
              </a:spcAft>
              <a:buClr>
                <a:schemeClr val="tx2"/>
              </a:buClr>
              <a:buFont typeface="Arial" panose="020B0604020202020204" pitchFamily="34" charset="0"/>
              <a:buNone/>
              <a:defRPr/>
            </a:pPr>
            <a:endParaRPr lang="en-US" dirty="0" smtClean="0">
              <a:solidFill>
                <a:schemeClr val="tx1"/>
              </a:solidFill>
              <a:cs typeface="Calibri" pitchFamily="34" charset="0"/>
            </a:endParaRPr>
          </a:p>
        </p:txBody>
      </p:sp>
      <p:pic>
        <p:nvPicPr>
          <p:cNvPr id="11" name="Рисунок 7" descr="hand shake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6298" y="2504049"/>
            <a:ext cx="2633424" cy="175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0504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a:xfrm>
            <a:off x="336550" y="1061505"/>
            <a:ext cx="8021320" cy="3600450"/>
          </a:xfrm>
          <a:prstGeom prst="rect">
            <a:avLst/>
          </a:prstGeom>
        </p:spPr>
        <p:txBody>
          <a:bodyPr/>
          <a:lstStyle>
            <a:lvl1pPr marL="342900" indent="-342900" algn="ctr" defTabSz="457200" rtl="0" eaLnBrk="1" latinLnBrk="0" hangingPunct="1">
              <a:spcBef>
                <a:spcPct val="20000"/>
              </a:spcBef>
              <a:buSzPct val="100000"/>
              <a:buFont typeface="Arial"/>
              <a:buNone/>
              <a:defRPr sz="4000" b="0" i="0" kern="1200" baseline="0">
                <a:solidFill>
                  <a:schemeClr val="bg1"/>
                </a:solidFill>
                <a:latin typeface="Lato Light"/>
                <a:ea typeface="+mn-ea"/>
                <a:cs typeface="Lato Light"/>
              </a:defRPr>
            </a:lvl1pPr>
            <a:lvl2pPr marL="742950" indent="-285750" algn="l" defTabSz="457200" rtl="0" eaLnBrk="1" latinLnBrk="0" hangingPunct="1">
              <a:spcBef>
                <a:spcPct val="20000"/>
              </a:spcBef>
              <a:buSzPct val="100000"/>
              <a:buFontTx/>
              <a:buBlip>
                <a:blip r:embed="rId4"/>
              </a:buBlip>
              <a:defRPr sz="2800" kern="1200">
                <a:solidFill>
                  <a:schemeClr val="tx1"/>
                </a:solidFill>
                <a:latin typeface="Lato Light"/>
                <a:ea typeface="+mn-ea"/>
                <a:cs typeface="+mn-cs"/>
              </a:defRPr>
            </a:lvl2pPr>
            <a:lvl3pPr marL="1143000" indent="-228600" algn="l" defTabSz="457200" rtl="0" eaLnBrk="1" latinLnBrk="0" hangingPunct="1">
              <a:spcBef>
                <a:spcPct val="20000"/>
              </a:spcBef>
              <a:buSzPct val="100000"/>
              <a:buFontTx/>
              <a:buBlip>
                <a:blip r:embed="rId4"/>
              </a:buBlip>
              <a:defRPr sz="2400" kern="1200">
                <a:solidFill>
                  <a:schemeClr val="tx1"/>
                </a:solidFill>
                <a:latin typeface="Lato Light"/>
                <a:ea typeface="+mn-ea"/>
                <a:cs typeface="+mn-cs"/>
              </a:defRPr>
            </a:lvl3pPr>
            <a:lvl4pPr marL="16002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4pPr>
            <a:lvl5pPr marL="20574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lnSpc>
                <a:spcPct val="90000"/>
              </a:lnSpc>
              <a:spcAft>
                <a:spcPts val="450"/>
              </a:spcAft>
              <a:buClr>
                <a:srgbClr val="979D69"/>
              </a:buClr>
              <a:buFont typeface="Arial" panose="020B0604020202020204" pitchFamily="34" charset="0"/>
              <a:buChar char="•"/>
              <a:defRPr/>
            </a:pPr>
            <a:r>
              <a:rPr lang="en-US" altLang="en-US" sz="2600" dirty="0">
                <a:solidFill>
                  <a:srgbClr val="616161"/>
                </a:solidFill>
                <a:latin typeface="Calibri"/>
                <a:cs typeface="Lato Light"/>
              </a:rPr>
              <a:t>Autonomy is essential – meeting deadlines and quality is more important than when people work</a:t>
            </a:r>
          </a:p>
          <a:p>
            <a:pPr marL="457200" lvl="1" indent="-457200">
              <a:lnSpc>
                <a:spcPct val="90000"/>
              </a:lnSpc>
              <a:spcAft>
                <a:spcPts val="450"/>
              </a:spcAft>
              <a:buClr>
                <a:srgbClr val="979D69"/>
              </a:buClr>
              <a:buFont typeface="Arial" panose="020B0604020202020204" pitchFamily="34" charset="0"/>
              <a:buChar char="•"/>
              <a:defRPr/>
            </a:pPr>
            <a:r>
              <a:rPr lang="en-US" altLang="en-US" sz="2600" dirty="0">
                <a:solidFill>
                  <a:srgbClr val="616161"/>
                </a:solidFill>
                <a:latin typeface="Calibri"/>
                <a:cs typeface="Lato Light"/>
              </a:rPr>
              <a:t>Different metrics might be necessary to measure performance</a:t>
            </a:r>
          </a:p>
          <a:p>
            <a:pPr marL="457200" lvl="1" indent="-457200">
              <a:lnSpc>
                <a:spcPct val="90000"/>
              </a:lnSpc>
              <a:spcAft>
                <a:spcPts val="450"/>
              </a:spcAft>
              <a:buClr>
                <a:srgbClr val="979D69"/>
              </a:buClr>
              <a:buFont typeface="Arial" panose="020B0604020202020204" pitchFamily="34" charset="0"/>
              <a:buChar char="•"/>
              <a:defRPr/>
            </a:pPr>
            <a:r>
              <a:rPr lang="en-US" altLang="en-US" sz="2600" dirty="0">
                <a:solidFill>
                  <a:srgbClr val="616161"/>
                </a:solidFill>
                <a:latin typeface="Calibri"/>
                <a:cs typeface="Lato Light"/>
              </a:rPr>
              <a:t>More challenging to monitor and discuss progress</a:t>
            </a:r>
          </a:p>
          <a:p>
            <a:pPr>
              <a:spcAft>
                <a:spcPts val="450"/>
              </a:spcAft>
              <a:buClr>
                <a:srgbClr val="1F497D"/>
              </a:buClr>
              <a:buFont typeface="Wingdings" pitchFamily="2" charset="2"/>
              <a:buChar char="§"/>
              <a:defRPr/>
            </a:pPr>
            <a:endParaRPr lang="en-US" sz="2600" dirty="0">
              <a:solidFill>
                <a:srgbClr val="616161"/>
              </a:solidFill>
              <a:latin typeface="Calibri"/>
            </a:endParaRPr>
          </a:p>
        </p:txBody>
      </p:sp>
      <p:sp>
        <p:nvSpPr>
          <p:cNvPr id="90116"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C99DF0B-8E2F-476E-9B69-978C70901585}" type="slidenum">
              <a:rPr lang="en-US" altLang="en-US" smtClean="0">
                <a:solidFill>
                  <a:srgbClr val="000000"/>
                </a:solidFill>
              </a:rPr>
              <a:pPr/>
              <a:t>40</a:t>
            </a:fld>
            <a:endParaRPr lang="en-US" altLang="en-US" smtClean="0">
              <a:solidFill>
                <a:srgbClr val="000000"/>
              </a:solidFill>
            </a:endParaRPr>
          </a:p>
        </p:txBody>
      </p:sp>
      <p:sp>
        <p:nvSpPr>
          <p:cNvPr id="7" name="TextBox 6"/>
          <p:cNvSpPr txBox="1"/>
          <p:nvPr/>
        </p:nvSpPr>
        <p:spPr>
          <a:xfrm>
            <a:off x="336550" y="155448"/>
            <a:ext cx="7461250" cy="646331"/>
          </a:xfrm>
          <a:prstGeom prst="rect">
            <a:avLst/>
          </a:prstGeom>
          <a:noFill/>
        </p:spPr>
        <p:txBody>
          <a:bodyPr wrap="square" rtlCol="0">
            <a:spAutoFit/>
          </a:bodyPr>
          <a:lstStyle/>
          <a:p>
            <a:r>
              <a:rPr lang="en-US" sz="3600" b="1" dirty="0">
                <a:solidFill>
                  <a:srgbClr val="2B4F73"/>
                </a:solidFill>
              </a:rPr>
              <a:t>Accountability in a Virtual Setting</a:t>
            </a:r>
          </a:p>
        </p:txBody>
      </p:sp>
    </p:spTree>
    <p:extLst>
      <p:ext uri="{BB962C8B-B14F-4D97-AF65-F5344CB8AC3E}">
        <p14:creationId xmlns:p14="http://schemas.microsoft.com/office/powerpoint/2010/main" val="11796099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a:xfrm>
            <a:off x="444500" y="985305"/>
            <a:ext cx="8318500" cy="3600450"/>
          </a:xfrm>
          <a:prstGeom prst="rect">
            <a:avLst/>
          </a:prstGeom>
        </p:spPr>
        <p:txBody>
          <a:bodyPr/>
          <a:lstStyle>
            <a:lvl1pPr marL="342900" indent="-342900" algn="ctr" defTabSz="457200" rtl="0" eaLnBrk="1" latinLnBrk="0" hangingPunct="1">
              <a:spcBef>
                <a:spcPct val="20000"/>
              </a:spcBef>
              <a:buSzPct val="100000"/>
              <a:buFont typeface="Arial"/>
              <a:buNone/>
              <a:defRPr sz="4000" b="0" i="0" kern="1200" baseline="0">
                <a:solidFill>
                  <a:schemeClr val="bg1"/>
                </a:solidFill>
                <a:latin typeface="Lato Light"/>
                <a:ea typeface="+mn-ea"/>
                <a:cs typeface="Lato Light"/>
              </a:defRPr>
            </a:lvl1pPr>
            <a:lvl2pPr marL="742950" indent="-285750" algn="l" defTabSz="457200" rtl="0" eaLnBrk="1" latinLnBrk="0" hangingPunct="1">
              <a:spcBef>
                <a:spcPct val="20000"/>
              </a:spcBef>
              <a:buSzPct val="100000"/>
              <a:buFontTx/>
              <a:buBlip>
                <a:blip r:embed="rId4"/>
              </a:buBlip>
              <a:defRPr sz="2800" kern="1200">
                <a:solidFill>
                  <a:schemeClr val="tx1"/>
                </a:solidFill>
                <a:latin typeface="Lato Light"/>
                <a:ea typeface="+mn-ea"/>
                <a:cs typeface="+mn-cs"/>
              </a:defRPr>
            </a:lvl2pPr>
            <a:lvl3pPr marL="1143000" indent="-228600" algn="l" defTabSz="457200" rtl="0" eaLnBrk="1" latinLnBrk="0" hangingPunct="1">
              <a:spcBef>
                <a:spcPct val="20000"/>
              </a:spcBef>
              <a:buSzPct val="100000"/>
              <a:buFontTx/>
              <a:buBlip>
                <a:blip r:embed="rId4"/>
              </a:buBlip>
              <a:defRPr sz="2400" kern="1200">
                <a:solidFill>
                  <a:schemeClr val="tx1"/>
                </a:solidFill>
                <a:latin typeface="Lato Light"/>
                <a:ea typeface="+mn-ea"/>
                <a:cs typeface="+mn-cs"/>
              </a:defRPr>
            </a:lvl3pPr>
            <a:lvl4pPr marL="16002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4pPr>
            <a:lvl5pPr marL="20574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spcAft>
                <a:spcPts val="450"/>
              </a:spcAft>
              <a:buClr>
                <a:srgbClr val="979D69"/>
              </a:buClr>
              <a:buFont typeface="Arial" panose="020B0604020202020204" pitchFamily="34" charset="0"/>
              <a:buChar char="•"/>
              <a:defRPr/>
            </a:pPr>
            <a:r>
              <a:rPr lang="en-US" altLang="en-US" dirty="0" smtClean="0">
                <a:solidFill>
                  <a:srgbClr val="616161"/>
                </a:solidFill>
                <a:latin typeface="Calibri"/>
                <a:cs typeface="Lato Light"/>
              </a:rPr>
              <a:t>Team </a:t>
            </a:r>
            <a:r>
              <a:rPr lang="en-US" altLang="en-US" dirty="0">
                <a:solidFill>
                  <a:srgbClr val="616161"/>
                </a:solidFill>
                <a:latin typeface="Calibri"/>
                <a:cs typeface="Lato Light"/>
              </a:rPr>
              <a:t>members’ contributions are less visible and “social loafing” may occur</a:t>
            </a:r>
          </a:p>
          <a:p>
            <a:pPr marL="457200" lvl="1" indent="-457200">
              <a:spcAft>
                <a:spcPts val="450"/>
              </a:spcAft>
              <a:buClr>
                <a:srgbClr val="979D69"/>
              </a:buClr>
              <a:buFont typeface="Arial" panose="020B0604020202020204" pitchFamily="34" charset="0"/>
              <a:buChar char="•"/>
              <a:defRPr/>
            </a:pPr>
            <a:r>
              <a:rPr lang="en-US" altLang="en-US" dirty="0">
                <a:solidFill>
                  <a:srgbClr val="616161"/>
                </a:solidFill>
                <a:latin typeface="Calibri"/>
                <a:cs typeface="Lato Light"/>
              </a:rPr>
              <a:t>Lack of physical proximity may make it difficult for people prioritize projects as things shift</a:t>
            </a:r>
          </a:p>
          <a:p>
            <a:pPr>
              <a:spcAft>
                <a:spcPts val="450"/>
              </a:spcAft>
              <a:buClr>
                <a:srgbClr val="1F497D"/>
              </a:buClr>
              <a:buFont typeface="Wingdings" pitchFamily="2" charset="2"/>
              <a:buChar char="§"/>
              <a:defRPr/>
            </a:pPr>
            <a:endParaRPr lang="en-US" sz="2800" dirty="0">
              <a:solidFill>
                <a:srgbClr val="616161"/>
              </a:solidFill>
              <a:latin typeface="Calibri"/>
            </a:endParaRPr>
          </a:p>
        </p:txBody>
      </p:sp>
      <p:sp>
        <p:nvSpPr>
          <p:cNvPr id="90116"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C99DF0B-8E2F-476E-9B69-978C70901585}" type="slidenum">
              <a:rPr lang="en-US" altLang="en-US" smtClean="0">
                <a:solidFill>
                  <a:srgbClr val="000000"/>
                </a:solidFill>
              </a:rPr>
              <a:pPr/>
              <a:t>41</a:t>
            </a:fld>
            <a:endParaRPr lang="en-US" altLang="en-US" smtClean="0">
              <a:solidFill>
                <a:srgbClr val="000000"/>
              </a:solidFill>
            </a:endParaRPr>
          </a:p>
        </p:txBody>
      </p:sp>
      <p:sp>
        <p:nvSpPr>
          <p:cNvPr id="7" name="TextBox 6"/>
          <p:cNvSpPr txBox="1"/>
          <p:nvPr/>
        </p:nvSpPr>
        <p:spPr>
          <a:xfrm>
            <a:off x="336550" y="155448"/>
            <a:ext cx="7461250" cy="646331"/>
          </a:xfrm>
          <a:prstGeom prst="rect">
            <a:avLst/>
          </a:prstGeom>
          <a:noFill/>
        </p:spPr>
        <p:txBody>
          <a:bodyPr wrap="square" rtlCol="0">
            <a:spAutoFit/>
          </a:bodyPr>
          <a:lstStyle/>
          <a:p>
            <a:r>
              <a:rPr lang="en-US" sz="3600" b="1" dirty="0">
                <a:solidFill>
                  <a:srgbClr val="2B4F73"/>
                </a:solidFill>
              </a:rPr>
              <a:t>Accountability in a Virtual Setting</a:t>
            </a:r>
          </a:p>
        </p:txBody>
      </p:sp>
    </p:spTree>
    <p:extLst>
      <p:ext uri="{BB962C8B-B14F-4D97-AF65-F5344CB8AC3E}">
        <p14:creationId xmlns:p14="http://schemas.microsoft.com/office/powerpoint/2010/main" val="2216797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a:xfrm>
            <a:off x="444500" y="803797"/>
            <a:ext cx="7810500" cy="3600450"/>
          </a:xfrm>
          <a:prstGeom prst="rect">
            <a:avLst/>
          </a:prstGeom>
        </p:spPr>
        <p:txBody>
          <a:bodyPr/>
          <a:lstStyle>
            <a:lvl1pPr marL="342900" indent="-342900" algn="ctr" defTabSz="457200" rtl="0" eaLnBrk="1" latinLnBrk="0" hangingPunct="1">
              <a:spcBef>
                <a:spcPct val="20000"/>
              </a:spcBef>
              <a:buSzPct val="100000"/>
              <a:buFont typeface="Arial"/>
              <a:buNone/>
              <a:defRPr sz="4000" b="0" i="0" kern="1200" baseline="0">
                <a:solidFill>
                  <a:schemeClr val="bg1"/>
                </a:solidFill>
                <a:latin typeface="Lato Light"/>
                <a:ea typeface="+mn-ea"/>
                <a:cs typeface="Lato Light"/>
              </a:defRPr>
            </a:lvl1pPr>
            <a:lvl2pPr marL="742950" indent="-285750" algn="l" defTabSz="457200" rtl="0" eaLnBrk="1" latinLnBrk="0" hangingPunct="1">
              <a:spcBef>
                <a:spcPct val="20000"/>
              </a:spcBef>
              <a:buSzPct val="100000"/>
              <a:buFontTx/>
              <a:buBlip>
                <a:blip r:embed="rId4"/>
              </a:buBlip>
              <a:defRPr sz="2800" kern="1200">
                <a:solidFill>
                  <a:schemeClr val="tx1"/>
                </a:solidFill>
                <a:latin typeface="Lato Light"/>
                <a:ea typeface="+mn-ea"/>
                <a:cs typeface="+mn-cs"/>
              </a:defRPr>
            </a:lvl2pPr>
            <a:lvl3pPr marL="1143000" indent="-228600" algn="l" defTabSz="457200" rtl="0" eaLnBrk="1" latinLnBrk="0" hangingPunct="1">
              <a:spcBef>
                <a:spcPct val="20000"/>
              </a:spcBef>
              <a:buSzPct val="100000"/>
              <a:buFontTx/>
              <a:buBlip>
                <a:blip r:embed="rId4"/>
              </a:buBlip>
              <a:defRPr sz="2400" kern="1200">
                <a:solidFill>
                  <a:schemeClr val="tx1"/>
                </a:solidFill>
                <a:latin typeface="Lato Light"/>
                <a:ea typeface="+mn-ea"/>
                <a:cs typeface="+mn-cs"/>
              </a:defRPr>
            </a:lvl3pPr>
            <a:lvl4pPr marL="16002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4pPr>
            <a:lvl5pPr marL="20574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nSpc>
                <a:spcPct val="90000"/>
              </a:lnSpc>
              <a:spcAft>
                <a:spcPts val="450"/>
              </a:spcAft>
              <a:buClr>
                <a:srgbClr val="979D69"/>
              </a:buClr>
              <a:buNone/>
              <a:defRPr/>
            </a:pPr>
            <a:r>
              <a:rPr lang="en-US" altLang="en-US" sz="2000" dirty="0">
                <a:solidFill>
                  <a:srgbClr val="616161"/>
                </a:solidFill>
                <a:latin typeface="Calibri"/>
                <a:cs typeface="Lato Light"/>
              </a:rPr>
              <a:t>I</a:t>
            </a:r>
            <a:r>
              <a:rPr lang="en-US" altLang="en-US" sz="2000" dirty="0" smtClean="0">
                <a:solidFill>
                  <a:srgbClr val="616161"/>
                </a:solidFill>
                <a:latin typeface="Calibri"/>
                <a:cs typeface="Lato Light"/>
              </a:rPr>
              <a:t>t </a:t>
            </a:r>
            <a:r>
              <a:rPr lang="en-US" altLang="en-US" sz="2000" dirty="0">
                <a:solidFill>
                  <a:srgbClr val="616161"/>
                </a:solidFill>
                <a:latin typeface="Calibri"/>
                <a:cs typeface="Lato Light"/>
              </a:rPr>
              <a:t>has come to your attention that David has been consistently missing deadlines.  He recently missed two important deadlines which caused a delay in a product release. </a:t>
            </a:r>
          </a:p>
          <a:p>
            <a:pPr marL="0" lvl="1" indent="0">
              <a:lnSpc>
                <a:spcPct val="90000"/>
              </a:lnSpc>
              <a:spcAft>
                <a:spcPts val="450"/>
              </a:spcAft>
              <a:buClr>
                <a:srgbClr val="979D69"/>
              </a:buClr>
              <a:buNone/>
              <a:defRPr/>
            </a:pPr>
            <a:r>
              <a:rPr lang="en-US" altLang="en-US" sz="2000" dirty="0">
                <a:solidFill>
                  <a:srgbClr val="616161"/>
                </a:solidFill>
                <a:latin typeface="Calibri"/>
                <a:cs typeface="Lato Light"/>
              </a:rPr>
              <a:t>David’s performance is negatively impacting the team and you need to take action.  However, because David does not report directly to you, managing this may be difficult.  David’s Manager is Pamela Jones, your colleague. </a:t>
            </a:r>
          </a:p>
          <a:p>
            <a:pPr>
              <a:spcAft>
                <a:spcPts val="450"/>
              </a:spcAft>
              <a:buClr>
                <a:srgbClr val="1F497D"/>
              </a:buClr>
              <a:buFont typeface="Wingdings" pitchFamily="2" charset="2"/>
              <a:buChar char="§"/>
              <a:defRPr/>
            </a:pPr>
            <a:endParaRPr lang="en-US" sz="2000" dirty="0">
              <a:solidFill>
                <a:prstClr val="black"/>
              </a:solidFill>
              <a:latin typeface="Calibri"/>
            </a:endParaRPr>
          </a:p>
        </p:txBody>
      </p:sp>
      <p:sp>
        <p:nvSpPr>
          <p:cNvPr id="90116"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C99DF0B-8E2F-476E-9B69-978C70901585}" type="slidenum">
              <a:rPr lang="en-US" altLang="en-US" smtClean="0">
                <a:solidFill>
                  <a:srgbClr val="000000"/>
                </a:solidFill>
              </a:rPr>
              <a:pPr/>
              <a:t>42</a:t>
            </a:fld>
            <a:endParaRPr lang="en-US" altLang="en-US" smtClean="0">
              <a:solidFill>
                <a:srgbClr val="000000"/>
              </a:solidFill>
            </a:endParaRPr>
          </a:p>
        </p:txBody>
      </p:sp>
      <p:sp>
        <p:nvSpPr>
          <p:cNvPr id="7" name="TextBox 6"/>
          <p:cNvSpPr txBox="1"/>
          <p:nvPr/>
        </p:nvSpPr>
        <p:spPr>
          <a:xfrm>
            <a:off x="336550" y="157466"/>
            <a:ext cx="7461250" cy="646331"/>
          </a:xfrm>
          <a:prstGeom prst="rect">
            <a:avLst/>
          </a:prstGeom>
          <a:noFill/>
        </p:spPr>
        <p:txBody>
          <a:bodyPr wrap="square" rtlCol="0">
            <a:spAutoFit/>
          </a:bodyPr>
          <a:lstStyle/>
          <a:p>
            <a:r>
              <a:rPr lang="en-US" sz="3600" b="1" dirty="0">
                <a:solidFill>
                  <a:srgbClr val="2B4F73"/>
                </a:solidFill>
              </a:rPr>
              <a:t>David Missing Deadlines</a:t>
            </a:r>
          </a:p>
        </p:txBody>
      </p:sp>
      <p:pic>
        <p:nvPicPr>
          <p:cNvPr id="6" name="Picture 5"/>
          <p:cNvPicPr>
            <a:picLocks noChangeAspect="1"/>
          </p:cNvPicPr>
          <p:nvPr/>
        </p:nvPicPr>
        <p:blipFill>
          <a:blip r:embed="rId5"/>
          <a:stretch>
            <a:fillRect/>
          </a:stretch>
        </p:blipFill>
        <p:spPr>
          <a:xfrm>
            <a:off x="2884488" y="2873223"/>
            <a:ext cx="3668712" cy="1712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87740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a:xfrm>
            <a:off x="444500" y="776455"/>
            <a:ext cx="7810500" cy="3600450"/>
          </a:xfrm>
          <a:prstGeom prst="rect">
            <a:avLst/>
          </a:prstGeom>
        </p:spPr>
        <p:txBody>
          <a:bodyPr/>
          <a:lstStyle>
            <a:lvl1pPr marL="342900" indent="-342900" algn="ctr" defTabSz="457200" rtl="0" eaLnBrk="1" latinLnBrk="0" hangingPunct="1">
              <a:spcBef>
                <a:spcPct val="20000"/>
              </a:spcBef>
              <a:buSzPct val="100000"/>
              <a:buFont typeface="Arial"/>
              <a:buNone/>
              <a:defRPr sz="4000" b="0" i="0" kern="1200" baseline="0">
                <a:solidFill>
                  <a:schemeClr val="bg1"/>
                </a:solidFill>
                <a:latin typeface="Lato Light"/>
                <a:ea typeface="+mn-ea"/>
                <a:cs typeface="Lato Light"/>
              </a:defRPr>
            </a:lvl1pPr>
            <a:lvl2pPr marL="742950" indent="-285750" algn="l" defTabSz="457200" rtl="0" eaLnBrk="1" latinLnBrk="0" hangingPunct="1">
              <a:spcBef>
                <a:spcPct val="20000"/>
              </a:spcBef>
              <a:buSzPct val="100000"/>
              <a:buFontTx/>
              <a:buBlip>
                <a:blip r:embed="rId4"/>
              </a:buBlip>
              <a:defRPr sz="2800" kern="1200">
                <a:solidFill>
                  <a:schemeClr val="tx1"/>
                </a:solidFill>
                <a:latin typeface="Lato Light"/>
                <a:ea typeface="+mn-ea"/>
                <a:cs typeface="+mn-cs"/>
              </a:defRPr>
            </a:lvl2pPr>
            <a:lvl3pPr marL="1143000" indent="-228600" algn="l" defTabSz="457200" rtl="0" eaLnBrk="1" latinLnBrk="0" hangingPunct="1">
              <a:spcBef>
                <a:spcPct val="20000"/>
              </a:spcBef>
              <a:buSzPct val="100000"/>
              <a:buFontTx/>
              <a:buBlip>
                <a:blip r:embed="rId4"/>
              </a:buBlip>
              <a:defRPr sz="2400" kern="1200">
                <a:solidFill>
                  <a:schemeClr val="tx1"/>
                </a:solidFill>
                <a:latin typeface="Lato Light"/>
                <a:ea typeface="+mn-ea"/>
                <a:cs typeface="+mn-cs"/>
              </a:defRPr>
            </a:lvl3pPr>
            <a:lvl4pPr marL="16002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4pPr>
            <a:lvl5pPr marL="20574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spcBef>
                <a:spcPts val="0"/>
              </a:spcBef>
              <a:spcAft>
                <a:spcPts val="450"/>
              </a:spcAft>
              <a:buClr>
                <a:srgbClr val="979D69"/>
              </a:buClr>
              <a:buFont typeface="+mj-lt"/>
              <a:buAutoNum type="alphaUcPeriod"/>
              <a:defRPr/>
            </a:pPr>
            <a:r>
              <a:rPr lang="en-US" altLang="en-US" sz="1800" dirty="0">
                <a:solidFill>
                  <a:srgbClr val="616161"/>
                </a:solidFill>
                <a:latin typeface="Calibri"/>
                <a:cs typeface="Lato Light"/>
              </a:rPr>
              <a:t>Call Pamela Jones, David’s boss, to explain the issue with David’s performance and explore what she can do to help enhance his accountability.</a:t>
            </a:r>
          </a:p>
          <a:p>
            <a:pPr marL="457200" lvl="1" indent="-457200">
              <a:spcBef>
                <a:spcPts val="0"/>
              </a:spcBef>
              <a:spcAft>
                <a:spcPts val="450"/>
              </a:spcAft>
              <a:buClr>
                <a:srgbClr val="979D69"/>
              </a:buClr>
              <a:buFont typeface="+mj-lt"/>
              <a:buAutoNum type="alphaUcPeriod"/>
              <a:defRPr/>
            </a:pPr>
            <a:r>
              <a:rPr lang="en-US" altLang="en-US" sz="1800" dirty="0">
                <a:solidFill>
                  <a:srgbClr val="616161"/>
                </a:solidFill>
                <a:latin typeface="Calibri"/>
                <a:cs typeface="Lato Light"/>
              </a:rPr>
              <a:t>Send David an email to ensure that he understands the impact of missed deadlines on the team and its customers.  </a:t>
            </a:r>
          </a:p>
          <a:p>
            <a:pPr marL="457200" lvl="1" indent="-457200">
              <a:spcBef>
                <a:spcPts val="0"/>
              </a:spcBef>
              <a:spcAft>
                <a:spcPts val="450"/>
              </a:spcAft>
              <a:buClr>
                <a:srgbClr val="979D69"/>
              </a:buClr>
              <a:buFont typeface="+mj-lt"/>
              <a:buAutoNum type="alphaUcPeriod"/>
              <a:defRPr/>
            </a:pPr>
            <a:r>
              <a:rPr lang="en-US" altLang="en-US" sz="1800" dirty="0">
                <a:solidFill>
                  <a:srgbClr val="616161"/>
                </a:solidFill>
                <a:latin typeface="Calibri"/>
                <a:cs typeface="Lato Light"/>
              </a:rPr>
              <a:t>Ask David what he will do to get the projects back on track, what he will do to keep from missing deadlines in the future, and what he might have done that contributed to the problem.</a:t>
            </a:r>
          </a:p>
          <a:p>
            <a:pPr marL="457200" lvl="1" indent="-457200">
              <a:spcBef>
                <a:spcPts val="0"/>
              </a:spcBef>
              <a:spcAft>
                <a:spcPts val="450"/>
              </a:spcAft>
              <a:buClr>
                <a:srgbClr val="979D69"/>
              </a:buClr>
              <a:buFont typeface="+mj-lt"/>
              <a:buAutoNum type="alphaUcPeriod"/>
              <a:defRPr/>
            </a:pPr>
            <a:r>
              <a:rPr lang="en-US" altLang="en-US" sz="1800" dirty="0">
                <a:solidFill>
                  <a:srgbClr val="616161"/>
                </a:solidFill>
                <a:latin typeface="Calibri"/>
                <a:cs typeface="Lato Light"/>
              </a:rPr>
              <a:t>Clarify your expectations for David’s performance and for his current projects agree on periodic check points when you and he will discuss progress and anticipate potential problems.</a:t>
            </a:r>
          </a:p>
          <a:p>
            <a:pPr marL="457200" lvl="1" indent="-457200">
              <a:lnSpc>
                <a:spcPct val="90000"/>
              </a:lnSpc>
              <a:spcAft>
                <a:spcPts val="450"/>
              </a:spcAft>
              <a:buClr>
                <a:srgbClr val="979D69"/>
              </a:buClr>
              <a:buFont typeface="+mj-lt"/>
              <a:buAutoNum type="alphaUcPeriod"/>
              <a:defRPr/>
            </a:pPr>
            <a:r>
              <a:rPr lang="en-US" altLang="en-US" sz="1800" dirty="0">
                <a:solidFill>
                  <a:srgbClr val="616161"/>
                </a:solidFill>
                <a:latin typeface="Calibri"/>
                <a:cs typeface="Lato Light"/>
              </a:rPr>
              <a:t>Hold a team v-meeting to discuss the importance of meeting deadlines and identify solutions to existing barriers that are getting in the </a:t>
            </a:r>
            <a:r>
              <a:rPr lang="en-US" altLang="en-US" sz="1800" dirty="0" smtClean="0">
                <a:solidFill>
                  <a:srgbClr val="616161"/>
                </a:solidFill>
                <a:latin typeface="Calibri"/>
                <a:cs typeface="Lato Light"/>
              </a:rPr>
              <a:t>way.</a:t>
            </a:r>
            <a:endParaRPr lang="en-US" sz="1800" dirty="0">
              <a:solidFill>
                <a:srgbClr val="616161"/>
              </a:solidFill>
              <a:latin typeface="Calibri"/>
            </a:endParaRPr>
          </a:p>
        </p:txBody>
      </p:sp>
      <p:sp>
        <p:nvSpPr>
          <p:cNvPr id="90116"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C99DF0B-8E2F-476E-9B69-978C70901585}" type="slidenum">
              <a:rPr lang="en-US" altLang="en-US" smtClean="0">
                <a:solidFill>
                  <a:srgbClr val="000000"/>
                </a:solidFill>
              </a:rPr>
              <a:pPr/>
              <a:t>43</a:t>
            </a:fld>
            <a:endParaRPr lang="en-US" altLang="en-US" smtClean="0">
              <a:solidFill>
                <a:srgbClr val="000000"/>
              </a:solidFill>
            </a:endParaRPr>
          </a:p>
        </p:txBody>
      </p:sp>
      <p:sp>
        <p:nvSpPr>
          <p:cNvPr id="7" name="TextBox 6"/>
          <p:cNvSpPr txBox="1"/>
          <p:nvPr/>
        </p:nvSpPr>
        <p:spPr>
          <a:xfrm>
            <a:off x="336550" y="130124"/>
            <a:ext cx="7461250" cy="646331"/>
          </a:xfrm>
          <a:prstGeom prst="rect">
            <a:avLst/>
          </a:prstGeom>
          <a:noFill/>
        </p:spPr>
        <p:txBody>
          <a:bodyPr wrap="square" rtlCol="0">
            <a:spAutoFit/>
          </a:bodyPr>
          <a:lstStyle/>
          <a:p>
            <a:r>
              <a:rPr lang="en-US" sz="3600" b="1" dirty="0">
                <a:solidFill>
                  <a:srgbClr val="2B4F73"/>
                </a:solidFill>
              </a:rPr>
              <a:t>How Would You Handle It?</a:t>
            </a:r>
          </a:p>
        </p:txBody>
      </p:sp>
    </p:spTree>
    <p:extLst>
      <p:ext uri="{BB962C8B-B14F-4D97-AF65-F5344CB8AC3E}">
        <p14:creationId xmlns:p14="http://schemas.microsoft.com/office/powerpoint/2010/main" val="39064320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a:xfrm>
            <a:off x="336550" y="1050775"/>
            <a:ext cx="5270500" cy="3600450"/>
          </a:xfrm>
          <a:prstGeom prst="rect">
            <a:avLst/>
          </a:prstGeom>
        </p:spPr>
        <p:txBody>
          <a:bodyPr/>
          <a:lstStyle>
            <a:lvl1pPr marL="342900" indent="-342900" algn="ctr" defTabSz="457200" rtl="0" eaLnBrk="1" latinLnBrk="0" hangingPunct="1">
              <a:spcBef>
                <a:spcPct val="20000"/>
              </a:spcBef>
              <a:buSzPct val="100000"/>
              <a:buFont typeface="Arial"/>
              <a:buNone/>
              <a:defRPr sz="4000" b="0" i="0" kern="1200" baseline="0">
                <a:solidFill>
                  <a:schemeClr val="bg1"/>
                </a:solidFill>
                <a:latin typeface="Lato Light"/>
                <a:ea typeface="+mn-ea"/>
                <a:cs typeface="Lato Light"/>
              </a:defRPr>
            </a:lvl1pPr>
            <a:lvl2pPr marL="742950" indent="-285750" algn="l" defTabSz="457200" rtl="0" eaLnBrk="1" latinLnBrk="0" hangingPunct="1">
              <a:spcBef>
                <a:spcPct val="20000"/>
              </a:spcBef>
              <a:buSzPct val="100000"/>
              <a:buFontTx/>
              <a:buBlip>
                <a:blip r:embed="rId4"/>
              </a:buBlip>
              <a:defRPr sz="2800" kern="1200">
                <a:solidFill>
                  <a:schemeClr val="tx1"/>
                </a:solidFill>
                <a:latin typeface="Lato Light"/>
                <a:ea typeface="+mn-ea"/>
                <a:cs typeface="+mn-cs"/>
              </a:defRPr>
            </a:lvl2pPr>
            <a:lvl3pPr marL="1143000" indent="-228600" algn="l" defTabSz="457200" rtl="0" eaLnBrk="1" latinLnBrk="0" hangingPunct="1">
              <a:spcBef>
                <a:spcPct val="20000"/>
              </a:spcBef>
              <a:buSzPct val="100000"/>
              <a:buFontTx/>
              <a:buBlip>
                <a:blip r:embed="rId4"/>
              </a:buBlip>
              <a:defRPr sz="2400" kern="1200">
                <a:solidFill>
                  <a:schemeClr val="tx1"/>
                </a:solidFill>
                <a:latin typeface="Lato Light"/>
                <a:ea typeface="+mn-ea"/>
                <a:cs typeface="+mn-cs"/>
              </a:defRPr>
            </a:lvl3pPr>
            <a:lvl4pPr marL="16002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4pPr>
            <a:lvl5pPr marL="20574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spcBef>
                <a:spcPts val="0"/>
              </a:spcBef>
              <a:spcAft>
                <a:spcPts val="450"/>
              </a:spcAft>
              <a:buClr>
                <a:srgbClr val="979D69"/>
              </a:buClr>
              <a:buFont typeface="+mj-lt"/>
              <a:buAutoNum type="arabicPeriod"/>
              <a:defRPr/>
            </a:pPr>
            <a:r>
              <a:rPr lang="en-US" altLang="en-US" dirty="0">
                <a:solidFill>
                  <a:srgbClr val="616161"/>
                </a:solidFill>
                <a:latin typeface="Calibri"/>
                <a:cs typeface="Lato Light"/>
              </a:rPr>
              <a:t>Talking about an idea, but not agreeing to actions and accountability by people’s names, </a:t>
            </a:r>
            <a:endParaRPr lang="en-US" altLang="en-US" dirty="0" smtClean="0">
              <a:solidFill>
                <a:srgbClr val="616161"/>
              </a:solidFill>
              <a:latin typeface="Calibri"/>
              <a:cs typeface="Lato Light"/>
            </a:endParaRPr>
          </a:p>
          <a:p>
            <a:pPr marL="457200" lvl="1" indent="-457200">
              <a:spcBef>
                <a:spcPts val="0"/>
              </a:spcBef>
              <a:spcAft>
                <a:spcPts val="450"/>
              </a:spcAft>
              <a:buClr>
                <a:srgbClr val="979D69"/>
              </a:buClr>
              <a:buFont typeface="+mj-lt"/>
              <a:buAutoNum type="arabicPeriod"/>
              <a:defRPr/>
            </a:pPr>
            <a:r>
              <a:rPr lang="en-US" altLang="en-US" dirty="0" smtClean="0">
                <a:solidFill>
                  <a:srgbClr val="616161"/>
                </a:solidFill>
                <a:latin typeface="Calibri"/>
                <a:cs typeface="Lato Light"/>
              </a:rPr>
              <a:t>Agreeing </a:t>
            </a:r>
            <a:r>
              <a:rPr lang="en-US" altLang="en-US" dirty="0">
                <a:solidFill>
                  <a:srgbClr val="616161"/>
                </a:solidFill>
                <a:latin typeface="Calibri"/>
                <a:cs typeface="Lato Light"/>
              </a:rPr>
              <a:t>on an action, but without any discussion of a completion </a:t>
            </a:r>
            <a:r>
              <a:rPr lang="en-US" altLang="en-US" dirty="0" smtClean="0">
                <a:solidFill>
                  <a:srgbClr val="616161"/>
                </a:solidFill>
                <a:latin typeface="Calibri"/>
                <a:cs typeface="Lato Light"/>
              </a:rPr>
              <a:t>date</a:t>
            </a:r>
            <a:endParaRPr lang="en-US" altLang="en-US" dirty="0">
              <a:solidFill>
                <a:srgbClr val="616161"/>
              </a:solidFill>
              <a:latin typeface="Calibri"/>
              <a:cs typeface="Lato Light"/>
            </a:endParaRPr>
          </a:p>
        </p:txBody>
      </p:sp>
      <p:sp>
        <p:nvSpPr>
          <p:cNvPr id="90116"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C99DF0B-8E2F-476E-9B69-978C70901585}" type="slidenum">
              <a:rPr lang="en-US" altLang="en-US" smtClean="0">
                <a:solidFill>
                  <a:srgbClr val="000000"/>
                </a:solidFill>
              </a:rPr>
              <a:pPr/>
              <a:t>44</a:t>
            </a:fld>
            <a:endParaRPr lang="en-US" altLang="en-US" smtClean="0">
              <a:solidFill>
                <a:srgbClr val="000000"/>
              </a:solidFill>
            </a:endParaRPr>
          </a:p>
        </p:txBody>
      </p:sp>
      <p:sp>
        <p:nvSpPr>
          <p:cNvPr id="7" name="TextBox 6"/>
          <p:cNvSpPr txBox="1"/>
          <p:nvPr/>
        </p:nvSpPr>
        <p:spPr>
          <a:xfrm>
            <a:off x="336550" y="155448"/>
            <a:ext cx="7461250" cy="646331"/>
          </a:xfrm>
          <a:prstGeom prst="rect">
            <a:avLst/>
          </a:prstGeom>
          <a:noFill/>
        </p:spPr>
        <p:txBody>
          <a:bodyPr wrap="square" rtlCol="0">
            <a:spAutoFit/>
          </a:bodyPr>
          <a:lstStyle/>
          <a:p>
            <a:r>
              <a:rPr lang="en-US" sz="3600" b="1" dirty="0">
                <a:solidFill>
                  <a:srgbClr val="2B4F73"/>
                </a:solidFill>
              </a:rPr>
              <a:t>Four Accountability Busters</a:t>
            </a:r>
          </a:p>
        </p:txBody>
      </p:sp>
      <p:pic>
        <p:nvPicPr>
          <p:cNvPr id="2" name="Picture 1"/>
          <p:cNvPicPr>
            <a:picLocks noChangeAspect="1"/>
          </p:cNvPicPr>
          <p:nvPr/>
        </p:nvPicPr>
        <p:blipFill>
          <a:blip r:embed="rId5"/>
          <a:stretch>
            <a:fillRect/>
          </a:stretch>
        </p:blipFill>
        <p:spPr>
          <a:xfrm>
            <a:off x="5607050" y="1575186"/>
            <a:ext cx="3232148" cy="22520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52610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a:xfrm>
            <a:off x="336550" y="974575"/>
            <a:ext cx="4879974" cy="3600450"/>
          </a:xfrm>
          <a:prstGeom prst="rect">
            <a:avLst/>
          </a:prstGeom>
        </p:spPr>
        <p:txBody>
          <a:bodyPr/>
          <a:lstStyle>
            <a:lvl1pPr marL="342900" indent="-342900" algn="ctr" defTabSz="457200" rtl="0" eaLnBrk="1" latinLnBrk="0" hangingPunct="1">
              <a:spcBef>
                <a:spcPct val="20000"/>
              </a:spcBef>
              <a:buSzPct val="100000"/>
              <a:buFont typeface="Arial"/>
              <a:buNone/>
              <a:defRPr sz="4000" b="0" i="0" kern="1200" baseline="0">
                <a:solidFill>
                  <a:schemeClr val="bg1"/>
                </a:solidFill>
                <a:latin typeface="Lato Light"/>
                <a:ea typeface="+mn-ea"/>
                <a:cs typeface="Lato Light"/>
              </a:defRPr>
            </a:lvl1pPr>
            <a:lvl2pPr marL="742950" indent="-285750" algn="l" defTabSz="457200" rtl="0" eaLnBrk="1" latinLnBrk="0" hangingPunct="1">
              <a:spcBef>
                <a:spcPct val="20000"/>
              </a:spcBef>
              <a:buSzPct val="100000"/>
              <a:buFontTx/>
              <a:buBlip>
                <a:blip r:embed="rId4"/>
              </a:buBlip>
              <a:defRPr sz="2800" kern="1200">
                <a:solidFill>
                  <a:schemeClr val="tx1"/>
                </a:solidFill>
                <a:latin typeface="Lato Light"/>
                <a:ea typeface="+mn-ea"/>
                <a:cs typeface="+mn-cs"/>
              </a:defRPr>
            </a:lvl2pPr>
            <a:lvl3pPr marL="1143000" indent="-228600" algn="l" defTabSz="457200" rtl="0" eaLnBrk="1" latinLnBrk="0" hangingPunct="1">
              <a:spcBef>
                <a:spcPct val="20000"/>
              </a:spcBef>
              <a:buSzPct val="100000"/>
              <a:buFontTx/>
              <a:buBlip>
                <a:blip r:embed="rId4"/>
              </a:buBlip>
              <a:defRPr sz="2400" kern="1200">
                <a:solidFill>
                  <a:schemeClr val="tx1"/>
                </a:solidFill>
                <a:latin typeface="Lato Light"/>
                <a:ea typeface="+mn-ea"/>
                <a:cs typeface="+mn-cs"/>
              </a:defRPr>
            </a:lvl3pPr>
            <a:lvl4pPr marL="16002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4pPr>
            <a:lvl5pPr marL="2057400" indent="-228600" algn="l" defTabSz="457200" rtl="0" eaLnBrk="1" latinLnBrk="0" hangingPunct="1">
              <a:spcBef>
                <a:spcPct val="20000"/>
              </a:spcBef>
              <a:buSzPct val="100000"/>
              <a:buFontTx/>
              <a:buBlip>
                <a:blip r:embed="rId4"/>
              </a:buBlip>
              <a:defRPr sz="2000" kern="1200">
                <a:solidFill>
                  <a:schemeClr val="tx1"/>
                </a:solidFill>
                <a:latin typeface="La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lvl="1" indent="-514350">
              <a:spcBef>
                <a:spcPts val="0"/>
              </a:spcBef>
              <a:spcAft>
                <a:spcPts val="450"/>
              </a:spcAft>
              <a:buClr>
                <a:srgbClr val="979D69"/>
              </a:buClr>
              <a:buFont typeface="+mj-lt"/>
              <a:buAutoNum type="arabicPeriod" startAt="3"/>
              <a:defRPr/>
            </a:pPr>
            <a:r>
              <a:rPr lang="en-US" altLang="en-US" dirty="0" smtClean="0">
                <a:solidFill>
                  <a:srgbClr val="616161"/>
                </a:solidFill>
                <a:latin typeface="Calibri"/>
                <a:cs typeface="Lato Light"/>
              </a:rPr>
              <a:t>Waiting </a:t>
            </a:r>
            <a:r>
              <a:rPr lang="en-US" altLang="en-US" dirty="0">
                <a:solidFill>
                  <a:srgbClr val="616161"/>
                </a:solidFill>
                <a:latin typeface="Calibri"/>
                <a:cs typeface="Lato Light"/>
              </a:rPr>
              <a:t>until the completion date to check on the results, or not even checking in at all</a:t>
            </a:r>
          </a:p>
          <a:p>
            <a:pPr marL="514350" lvl="1" indent="-514350">
              <a:spcBef>
                <a:spcPts val="0"/>
              </a:spcBef>
              <a:spcAft>
                <a:spcPts val="450"/>
              </a:spcAft>
              <a:buClr>
                <a:srgbClr val="979D69"/>
              </a:buClr>
              <a:buFont typeface="+mj-lt"/>
              <a:buAutoNum type="arabicPeriod" startAt="3"/>
              <a:defRPr/>
            </a:pPr>
            <a:r>
              <a:rPr lang="en-US" altLang="en-US" dirty="0">
                <a:solidFill>
                  <a:srgbClr val="616161"/>
                </a:solidFill>
                <a:latin typeface="Calibri"/>
                <a:cs typeface="Lato Light"/>
              </a:rPr>
              <a:t>Not holding people accountable for missed commitments after the fact</a:t>
            </a:r>
            <a:endParaRPr lang="en-US" dirty="0">
              <a:solidFill>
                <a:srgbClr val="616161"/>
              </a:solidFill>
              <a:latin typeface="Calibri"/>
            </a:endParaRPr>
          </a:p>
        </p:txBody>
      </p:sp>
      <p:sp>
        <p:nvSpPr>
          <p:cNvPr id="90116"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C99DF0B-8E2F-476E-9B69-978C70901585}" type="slidenum">
              <a:rPr lang="en-US" altLang="en-US" smtClean="0">
                <a:solidFill>
                  <a:srgbClr val="000000"/>
                </a:solidFill>
              </a:rPr>
              <a:pPr/>
              <a:t>45</a:t>
            </a:fld>
            <a:endParaRPr lang="en-US" altLang="en-US" smtClean="0">
              <a:solidFill>
                <a:srgbClr val="000000"/>
              </a:solidFill>
            </a:endParaRPr>
          </a:p>
        </p:txBody>
      </p:sp>
      <p:sp>
        <p:nvSpPr>
          <p:cNvPr id="7" name="TextBox 6"/>
          <p:cNvSpPr txBox="1"/>
          <p:nvPr/>
        </p:nvSpPr>
        <p:spPr>
          <a:xfrm>
            <a:off x="336550" y="155448"/>
            <a:ext cx="7461250" cy="646331"/>
          </a:xfrm>
          <a:prstGeom prst="rect">
            <a:avLst/>
          </a:prstGeom>
          <a:noFill/>
        </p:spPr>
        <p:txBody>
          <a:bodyPr wrap="square" rtlCol="0">
            <a:spAutoFit/>
          </a:bodyPr>
          <a:lstStyle/>
          <a:p>
            <a:r>
              <a:rPr lang="en-US" sz="3600" b="1" dirty="0">
                <a:solidFill>
                  <a:srgbClr val="2B4F73"/>
                </a:solidFill>
              </a:rPr>
              <a:t>Four Accountability Busters</a:t>
            </a:r>
          </a:p>
        </p:txBody>
      </p:sp>
      <p:pic>
        <p:nvPicPr>
          <p:cNvPr id="2" name="Picture 1"/>
          <p:cNvPicPr>
            <a:picLocks noChangeAspect="1"/>
          </p:cNvPicPr>
          <p:nvPr/>
        </p:nvPicPr>
        <p:blipFill>
          <a:blip r:embed="rId5"/>
          <a:stretch>
            <a:fillRect/>
          </a:stretch>
        </p:blipFill>
        <p:spPr>
          <a:xfrm>
            <a:off x="5822953" y="1422786"/>
            <a:ext cx="3232148" cy="22520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600192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758071"/>
            <a:ext cx="8242300" cy="3226594"/>
          </a:xfrm>
        </p:spPr>
        <p:txBody>
          <a:bodyPr>
            <a:noAutofit/>
          </a:bodyPr>
          <a:lstStyle/>
          <a:p>
            <a:pPr marL="0" indent="0">
              <a:spcAft>
                <a:spcPts val="1200"/>
              </a:spcAft>
              <a:buNone/>
              <a:defRPr/>
            </a:pPr>
            <a:r>
              <a:rPr lang="en-US" sz="2200" b="1" dirty="0">
                <a:solidFill>
                  <a:srgbClr val="616161"/>
                </a:solidFill>
              </a:rPr>
              <a:t>Which of the four accountability mistakes do you observe being made most often</a:t>
            </a:r>
            <a:r>
              <a:rPr lang="en-US" sz="2200" b="1" dirty="0" smtClean="0">
                <a:solidFill>
                  <a:srgbClr val="616161"/>
                </a:solidFill>
              </a:rPr>
              <a:t>?</a:t>
            </a:r>
            <a:endParaRPr lang="en-US" sz="2200" dirty="0">
              <a:solidFill>
                <a:srgbClr val="616161"/>
              </a:solidFill>
            </a:endParaRPr>
          </a:p>
          <a:p>
            <a:pPr marL="514350" indent="-514350">
              <a:buClr>
                <a:srgbClr val="979D69"/>
              </a:buClr>
              <a:buFont typeface="+mj-lt"/>
              <a:buAutoNum type="alphaUcPeriod"/>
              <a:defRPr/>
            </a:pPr>
            <a:r>
              <a:rPr lang="en-US" sz="2200" dirty="0">
                <a:solidFill>
                  <a:srgbClr val="616161"/>
                </a:solidFill>
              </a:rPr>
              <a:t>Talking about an idea, but not agreeing to actions and accountability by people’s names</a:t>
            </a:r>
          </a:p>
          <a:p>
            <a:pPr marL="514350" indent="-514350">
              <a:buClr>
                <a:srgbClr val="979D69"/>
              </a:buClr>
              <a:buFont typeface="+mj-lt"/>
              <a:buAutoNum type="alphaUcPeriod"/>
              <a:defRPr/>
            </a:pPr>
            <a:r>
              <a:rPr lang="en-US" sz="2200" dirty="0">
                <a:solidFill>
                  <a:srgbClr val="616161"/>
                </a:solidFill>
              </a:rPr>
              <a:t>Agreeing on an action, but without any discussion of a completion date</a:t>
            </a:r>
          </a:p>
          <a:p>
            <a:pPr marL="514350" indent="-514350">
              <a:buClr>
                <a:srgbClr val="979D69"/>
              </a:buClr>
              <a:buFont typeface="+mj-lt"/>
              <a:buAutoNum type="alphaUcPeriod"/>
              <a:defRPr/>
            </a:pPr>
            <a:r>
              <a:rPr lang="en-US" sz="2200" dirty="0">
                <a:solidFill>
                  <a:srgbClr val="616161"/>
                </a:solidFill>
              </a:rPr>
              <a:t>Waiting until the completion date to check on the results, or not even checking in at all</a:t>
            </a:r>
          </a:p>
          <a:p>
            <a:pPr marL="514350" indent="-514350">
              <a:buClr>
                <a:srgbClr val="979D69"/>
              </a:buClr>
              <a:buFont typeface="+mj-lt"/>
              <a:buAutoNum type="alphaUcPeriod"/>
              <a:defRPr/>
            </a:pPr>
            <a:r>
              <a:rPr lang="en-US" sz="2200" dirty="0">
                <a:solidFill>
                  <a:srgbClr val="616161"/>
                </a:solidFill>
              </a:rPr>
              <a:t>Not holding people accountable for missed commitments after the fact </a:t>
            </a:r>
          </a:p>
        </p:txBody>
      </p:sp>
      <p:sp>
        <p:nvSpPr>
          <p:cNvPr id="675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6347DB6-1A25-4EF5-AF8B-B88474EF5060}" type="slidenum">
              <a:rPr lang="en-US" altLang="en-US" smtClean="0">
                <a:solidFill>
                  <a:srgbClr val="000000"/>
                </a:solidFill>
              </a:rPr>
              <a:pPr/>
              <a:t>46</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Polling Question</a:t>
            </a:r>
          </a:p>
        </p:txBody>
      </p:sp>
    </p:spTree>
    <p:extLst>
      <p:ext uri="{BB962C8B-B14F-4D97-AF65-F5344CB8AC3E}">
        <p14:creationId xmlns:p14="http://schemas.microsoft.com/office/powerpoint/2010/main" val="16593937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941" name="Rectangle 4"/>
          <p:cNvSpPr>
            <a:spLocks noGrp="1" noChangeArrowheads="1"/>
          </p:cNvSpPr>
          <p:nvPr>
            <p:ph type="body" idx="1"/>
          </p:nvPr>
        </p:nvSpPr>
        <p:spPr bwMode="auto">
          <a:xfrm>
            <a:off x="1676400" y="1137464"/>
            <a:ext cx="6319838" cy="3600450"/>
          </a:xfrm>
          <a:ln>
            <a:miter lim="800000"/>
            <a:headEnd/>
            <a:tailEnd/>
          </a:ln>
        </p:spPr>
        <p:txBody>
          <a:bodyPr vert="horz" wrap="square" lIns="68580" tIns="34290" rIns="99060" bIns="34290" numCol="1" rtlCol="0" anchor="t" anchorCtr="0" compatLnSpc="1">
            <a:prstTxWarp prst="textNoShape">
              <a:avLst/>
            </a:prstTxWarp>
            <a:normAutofit/>
          </a:bodyPr>
          <a:lstStyle/>
          <a:p>
            <a:pPr marL="586979" lvl="1">
              <a:spcAft>
                <a:spcPts val="1200"/>
              </a:spcAft>
              <a:buNone/>
              <a:defRPr/>
            </a:pPr>
            <a:r>
              <a:rPr lang="en-US" dirty="0">
                <a:solidFill>
                  <a:srgbClr val="616161"/>
                </a:solidFill>
                <a:sym typeface="Lucida Grande" charset="0"/>
              </a:rPr>
              <a:t>Set People Up For Success</a:t>
            </a:r>
            <a:endParaRPr lang="en-US" b="1" dirty="0">
              <a:solidFill>
                <a:srgbClr val="616161"/>
              </a:solidFill>
            </a:endParaRPr>
          </a:p>
          <a:p>
            <a:pPr marL="586979" lvl="1">
              <a:spcAft>
                <a:spcPts val="2400"/>
              </a:spcAft>
              <a:buNone/>
              <a:defRPr/>
            </a:pPr>
            <a:r>
              <a:rPr lang="en-US" b="1" dirty="0">
                <a:solidFill>
                  <a:schemeClr val="accent1"/>
                </a:solidFill>
              </a:rPr>
              <a:t>A</a:t>
            </a:r>
            <a:r>
              <a:rPr lang="en-US" dirty="0">
                <a:solidFill>
                  <a:srgbClr val="616161"/>
                </a:solidFill>
              </a:rPr>
              <a:t>ction</a:t>
            </a:r>
          </a:p>
          <a:p>
            <a:pPr marL="586979" lvl="1">
              <a:spcAft>
                <a:spcPts val="2400"/>
              </a:spcAft>
              <a:buNone/>
              <a:defRPr/>
            </a:pPr>
            <a:r>
              <a:rPr lang="en-US" b="1" dirty="0">
                <a:solidFill>
                  <a:schemeClr val="accent1"/>
                </a:solidFill>
              </a:rPr>
              <a:t>T</a:t>
            </a:r>
            <a:r>
              <a:rPr lang="en-US" dirty="0">
                <a:solidFill>
                  <a:srgbClr val="616161"/>
                </a:solidFill>
              </a:rPr>
              <a:t>imetable</a:t>
            </a:r>
          </a:p>
          <a:p>
            <a:pPr marL="586979" lvl="1">
              <a:spcAft>
                <a:spcPts val="2400"/>
              </a:spcAft>
              <a:buNone/>
              <a:defRPr/>
            </a:pPr>
            <a:r>
              <a:rPr lang="en-US" b="1" dirty="0">
                <a:solidFill>
                  <a:schemeClr val="accent1"/>
                </a:solidFill>
              </a:rPr>
              <a:t>C</a:t>
            </a:r>
            <a:r>
              <a:rPr lang="en-US" dirty="0">
                <a:solidFill>
                  <a:srgbClr val="616161"/>
                </a:solidFill>
              </a:rPr>
              <a:t>heckpoints</a:t>
            </a:r>
          </a:p>
        </p:txBody>
      </p:sp>
      <p:pic>
        <p:nvPicPr>
          <p:cNvPr id="10240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337" y="1894106"/>
            <a:ext cx="3133725" cy="20871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2405" name="Номер слайда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356A27F-0007-4D5A-B09E-D243E71AEF33}" type="slidenum">
              <a:rPr lang="en-US" altLang="en-US" smtClean="0">
                <a:solidFill>
                  <a:srgbClr val="000000"/>
                </a:solidFill>
              </a:rPr>
              <a:pPr/>
              <a:t>47</a:t>
            </a:fld>
            <a:endParaRPr lang="en-US" altLang="en-US" smtClean="0">
              <a:solidFill>
                <a:srgbClr val="000000"/>
              </a:solidFill>
            </a:endParaRPr>
          </a:p>
        </p:txBody>
      </p:sp>
      <p:sp>
        <p:nvSpPr>
          <p:cNvPr id="7" name="TextBox 6"/>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Accountability Booster</a:t>
            </a:r>
          </a:p>
        </p:txBody>
      </p:sp>
    </p:spTree>
    <p:extLst>
      <p:ext uri="{BB962C8B-B14F-4D97-AF65-F5344CB8AC3E}">
        <p14:creationId xmlns:p14="http://schemas.microsoft.com/office/powerpoint/2010/main" val="794920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499"/>
                                          </p:stCondLst>
                                        </p:cTn>
                                        <p:tgtEl>
                                          <p:spTgt spid="3994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499"/>
                                          </p:stCondLst>
                                        </p:cTn>
                                        <p:tgtEl>
                                          <p:spTgt spid="399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499"/>
                                          </p:stCondLst>
                                        </p:cTn>
                                        <p:tgtEl>
                                          <p:spTgt spid="399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099" y="890588"/>
            <a:ext cx="8321041" cy="4150519"/>
          </a:xfrm>
        </p:spPr>
        <p:txBody>
          <a:bodyPr>
            <a:noAutofit/>
          </a:bodyPr>
          <a:lstStyle/>
          <a:p>
            <a:pPr marL="457200" lvl="1" indent="-457200">
              <a:spcAft>
                <a:spcPts val="600"/>
              </a:spcAft>
              <a:buClr>
                <a:srgbClr val="979D69"/>
              </a:buClr>
              <a:buFont typeface="Arial" panose="020B0604020202020204" pitchFamily="34" charset="0"/>
              <a:buChar char="•"/>
              <a:defRPr/>
            </a:pPr>
            <a:r>
              <a:rPr lang="en-US" altLang="en-US" dirty="0" smtClean="0">
                <a:solidFill>
                  <a:srgbClr val="616161"/>
                </a:solidFill>
              </a:rPr>
              <a:t>Action</a:t>
            </a:r>
          </a:p>
          <a:p>
            <a:pPr marL="771525" lvl="1">
              <a:spcBef>
                <a:spcPts val="0"/>
              </a:spcBef>
              <a:spcAft>
                <a:spcPts val="1200"/>
              </a:spcAft>
              <a:buClr>
                <a:srgbClr val="979D69"/>
              </a:buClr>
              <a:buSzPct val="100000"/>
              <a:buFont typeface="Symbol" panose="05050102010706020507" pitchFamily="18" charset="2"/>
              <a:buChar char="-"/>
              <a:defRPr/>
            </a:pPr>
            <a:r>
              <a:rPr lang="en-US" dirty="0">
                <a:solidFill>
                  <a:srgbClr val="616161"/>
                </a:solidFill>
              </a:rPr>
              <a:t>Use action plans and team project management sites to clarify expectations and who is accountable</a:t>
            </a:r>
          </a:p>
          <a:p>
            <a:pPr marL="771525" lvl="1">
              <a:spcBef>
                <a:spcPts val="0"/>
              </a:spcBef>
              <a:spcAft>
                <a:spcPts val="600"/>
              </a:spcAft>
              <a:buClr>
                <a:srgbClr val="979D69"/>
              </a:buClr>
              <a:buSzPct val="100000"/>
              <a:buFont typeface="Symbol" panose="05050102010706020507" pitchFamily="18" charset="2"/>
              <a:buChar char="-"/>
              <a:defRPr/>
            </a:pPr>
            <a:r>
              <a:rPr lang="en-US" dirty="0">
                <a:solidFill>
                  <a:srgbClr val="616161"/>
                </a:solidFill>
              </a:rPr>
              <a:t>Create a system to store team documents and communications </a:t>
            </a:r>
          </a:p>
          <a:p>
            <a:pPr marL="457200" lvl="1" indent="-457200">
              <a:spcAft>
                <a:spcPts val="600"/>
              </a:spcAft>
              <a:buClr>
                <a:srgbClr val="979D69"/>
              </a:buClr>
              <a:buFont typeface="Arial" panose="020B0604020202020204" pitchFamily="34" charset="0"/>
              <a:buChar char="•"/>
              <a:defRPr/>
            </a:pPr>
            <a:endParaRPr lang="en-US" sz="2100" dirty="0">
              <a:solidFill>
                <a:srgbClr val="616161"/>
              </a:solidFill>
            </a:endParaRPr>
          </a:p>
        </p:txBody>
      </p:sp>
      <p:sp>
        <p:nvSpPr>
          <p:cNvPr id="10445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73F2C4F-1D69-4A7A-8549-5EA3E4A5E200}" type="slidenum">
              <a:rPr lang="en-US" altLang="en-US" smtClean="0">
                <a:solidFill>
                  <a:srgbClr val="000000"/>
                </a:solidFill>
              </a:rPr>
              <a:pPr/>
              <a:t>48</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Virtual Guidelines for Using ATC </a:t>
            </a:r>
          </a:p>
        </p:txBody>
      </p:sp>
    </p:spTree>
    <p:extLst>
      <p:ext uri="{BB962C8B-B14F-4D97-AF65-F5344CB8AC3E}">
        <p14:creationId xmlns:p14="http://schemas.microsoft.com/office/powerpoint/2010/main" val="3883648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631538"/>
            <a:ext cx="8481060" cy="4150519"/>
          </a:xfrm>
        </p:spPr>
        <p:txBody>
          <a:bodyPr>
            <a:noAutofit/>
          </a:bodyPr>
          <a:lstStyle/>
          <a:p>
            <a:pPr marL="0" lvl="1" indent="0">
              <a:lnSpc>
                <a:spcPct val="90000"/>
              </a:lnSpc>
              <a:spcAft>
                <a:spcPts val="450"/>
              </a:spcAft>
              <a:buClr>
                <a:srgbClr val="979D69"/>
              </a:buClr>
              <a:buNone/>
              <a:defRPr/>
            </a:pPr>
            <a:endParaRPr lang="en-US" sz="2100" dirty="0">
              <a:solidFill>
                <a:srgbClr val="616161"/>
              </a:solidFill>
            </a:endParaRPr>
          </a:p>
          <a:p>
            <a:pPr marL="457200" lvl="1" indent="-457200">
              <a:lnSpc>
                <a:spcPct val="90000"/>
              </a:lnSpc>
              <a:spcAft>
                <a:spcPts val="450"/>
              </a:spcAft>
              <a:buClr>
                <a:srgbClr val="979D69"/>
              </a:buClr>
              <a:buFont typeface="Arial" panose="020B0604020202020204" pitchFamily="34" charset="0"/>
              <a:buChar char="•"/>
              <a:defRPr/>
            </a:pPr>
            <a:r>
              <a:rPr lang="en-US" altLang="en-US" dirty="0" smtClean="0">
                <a:solidFill>
                  <a:srgbClr val="616161"/>
                </a:solidFill>
              </a:rPr>
              <a:t>Timetable</a:t>
            </a:r>
          </a:p>
          <a:p>
            <a:pPr marL="771525" lvl="1">
              <a:spcBef>
                <a:spcPts val="0"/>
              </a:spcBef>
              <a:spcAft>
                <a:spcPts val="1200"/>
              </a:spcAft>
              <a:buClr>
                <a:srgbClr val="979D69"/>
              </a:buClr>
              <a:buSzPct val="100000"/>
              <a:buFont typeface="Symbol" panose="05050102010706020507" pitchFamily="18" charset="2"/>
              <a:buChar char="-"/>
              <a:defRPr/>
            </a:pPr>
            <a:r>
              <a:rPr lang="en-US" dirty="0">
                <a:solidFill>
                  <a:srgbClr val="616161"/>
                </a:solidFill>
              </a:rPr>
              <a:t>Set specific deadlines; post action plan on shared site</a:t>
            </a:r>
          </a:p>
          <a:p>
            <a:pPr marL="771525" lvl="1">
              <a:spcBef>
                <a:spcPts val="0"/>
              </a:spcBef>
              <a:spcAft>
                <a:spcPts val="450"/>
              </a:spcAft>
              <a:buClr>
                <a:srgbClr val="979D69"/>
              </a:buClr>
              <a:buSzPct val="100000"/>
              <a:buFont typeface="Symbol" panose="05050102010706020507" pitchFamily="18" charset="2"/>
              <a:buChar char="-"/>
              <a:defRPr/>
            </a:pPr>
            <a:r>
              <a:rPr lang="en-US" dirty="0">
                <a:solidFill>
                  <a:srgbClr val="616161"/>
                </a:solidFill>
              </a:rPr>
              <a:t>Use automatic reminders to notify team members </a:t>
            </a:r>
          </a:p>
          <a:p>
            <a:pPr marL="457200" lvl="1" indent="-457200">
              <a:lnSpc>
                <a:spcPct val="90000"/>
              </a:lnSpc>
              <a:spcAft>
                <a:spcPts val="450"/>
              </a:spcAft>
              <a:buClr>
                <a:srgbClr val="979D69"/>
              </a:buClr>
              <a:buFont typeface="Arial" panose="020B0604020202020204" pitchFamily="34" charset="0"/>
              <a:buChar char="•"/>
              <a:defRPr/>
            </a:pPr>
            <a:endParaRPr lang="en-US" sz="2100" dirty="0">
              <a:solidFill>
                <a:srgbClr val="616161"/>
              </a:solidFill>
            </a:endParaRPr>
          </a:p>
        </p:txBody>
      </p:sp>
      <p:sp>
        <p:nvSpPr>
          <p:cNvPr id="10445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73F2C4F-1D69-4A7A-8549-5EA3E4A5E200}" type="slidenum">
              <a:rPr lang="en-US" altLang="en-US" smtClean="0">
                <a:solidFill>
                  <a:srgbClr val="000000"/>
                </a:solidFill>
              </a:rPr>
              <a:pPr/>
              <a:t>49</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Virtual Guidelines for Using ATC </a:t>
            </a:r>
          </a:p>
        </p:txBody>
      </p:sp>
    </p:spTree>
    <p:extLst>
      <p:ext uri="{BB962C8B-B14F-4D97-AF65-F5344CB8AC3E}">
        <p14:creationId xmlns:p14="http://schemas.microsoft.com/office/powerpoint/2010/main" val="1566987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3D6F950C-0648-44DE-83F7-24494692223E}" type="slidenum">
              <a:rPr lang="en-US" sz="1000" smtClean="0">
                <a:solidFill>
                  <a:srgbClr val="616161"/>
                </a:solidFill>
              </a:rPr>
              <a:t>5</a:t>
            </a:fld>
            <a:endParaRPr lang="en-US" sz="1000" dirty="0">
              <a:solidFill>
                <a:srgbClr val="616161"/>
              </a:solidFill>
            </a:endParaRPr>
          </a:p>
        </p:txBody>
      </p:sp>
      <p:sp>
        <p:nvSpPr>
          <p:cNvPr id="5" name="TextBox 4"/>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Objectives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1605" y="1133379"/>
            <a:ext cx="3823289" cy="2551865"/>
          </a:xfrm>
          <a:prstGeom prst="rect">
            <a:avLst/>
          </a:prstGeom>
          <a:ln>
            <a:noFill/>
          </a:ln>
          <a:effectLst>
            <a:outerShdw blurRad="190500" algn="tl" rotWithShape="0">
              <a:srgbClr val="000000">
                <a:alpha val="70000"/>
              </a:srgbClr>
            </a:outerShdw>
          </a:effectLst>
        </p:spPr>
      </p:pic>
      <p:sp>
        <p:nvSpPr>
          <p:cNvPr id="6" name="TextBox 5"/>
          <p:cNvSpPr txBox="1"/>
          <p:nvPr/>
        </p:nvSpPr>
        <p:spPr>
          <a:xfrm>
            <a:off x="336550" y="888025"/>
            <a:ext cx="4646930" cy="2985433"/>
          </a:xfrm>
          <a:prstGeom prst="rect">
            <a:avLst/>
          </a:prstGeom>
          <a:noFill/>
        </p:spPr>
        <p:txBody>
          <a:bodyPr wrap="square" rtlCol="0">
            <a:spAutoFit/>
          </a:bodyPr>
          <a:lstStyle/>
          <a:p>
            <a:pPr marL="342900" indent="-342900">
              <a:spcAft>
                <a:spcPts val="1200"/>
              </a:spcAft>
              <a:buClr>
                <a:srgbClr val="A2A26C"/>
              </a:buClr>
              <a:buSzPct val="80000"/>
              <a:buFont typeface="Arial"/>
              <a:buChar char="•"/>
            </a:pPr>
            <a:r>
              <a:rPr lang="en-US" sz="2400" dirty="0">
                <a:solidFill>
                  <a:srgbClr val="616161"/>
                </a:solidFill>
              </a:rPr>
              <a:t>Understand how coaching and managing accountability is different in a virtual setting</a:t>
            </a:r>
          </a:p>
          <a:p>
            <a:pPr marL="342900" indent="-342900">
              <a:spcAft>
                <a:spcPts val="1200"/>
              </a:spcAft>
              <a:buClr>
                <a:srgbClr val="A2A26C"/>
              </a:buClr>
              <a:buSzPct val="80000"/>
              <a:buFont typeface="Arial"/>
              <a:buChar char="•"/>
            </a:pPr>
            <a:r>
              <a:rPr lang="en-US" sz="2400" dirty="0">
                <a:solidFill>
                  <a:srgbClr val="616161"/>
                </a:solidFill>
              </a:rPr>
              <a:t>Learn skills and techniques to effectively coach from a distance</a:t>
            </a:r>
          </a:p>
          <a:p>
            <a:pPr marL="342900" indent="-342900">
              <a:spcAft>
                <a:spcPts val="1200"/>
              </a:spcAft>
              <a:buClr>
                <a:srgbClr val="A2A26C"/>
              </a:buClr>
              <a:buSzPct val="80000"/>
              <a:buFont typeface="Arial"/>
              <a:buChar char="•"/>
            </a:pPr>
            <a:r>
              <a:rPr lang="en-US" sz="2400" dirty="0">
                <a:solidFill>
                  <a:srgbClr val="616161"/>
                </a:solidFill>
              </a:rPr>
              <a:t>Use two tools to help manage accountability from a </a:t>
            </a:r>
            <a:r>
              <a:rPr lang="en-US" sz="2400" dirty="0" smtClean="0">
                <a:solidFill>
                  <a:srgbClr val="616161"/>
                </a:solidFill>
              </a:rPr>
              <a:t>distance</a:t>
            </a:r>
            <a:endParaRPr lang="en-US" sz="2400" dirty="0">
              <a:solidFill>
                <a:srgbClr val="616161"/>
              </a:solidFill>
            </a:endParaRPr>
          </a:p>
        </p:txBody>
      </p:sp>
    </p:spTree>
    <p:extLst>
      <p:ext uri="{BB962C8B-B14F-4D97-AF65-F5344CB8AC3E}">
        <p14:creationId xmlns:p14="http://schemas.microsoft.com/office/powerpoint/2010/main" val="20407828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904906"/>
            <a:ext cx="8458200" cy="4150519"/>
          </a:xfrm>
        </p:spPr>
        <p:txBody>
          <a:bodyPr>
            <a:noAutofit/>
          </a:bodyPr>
          <a:lstStyle/>
          <a:p>
            <a:pPr marL="457200" lvl="1" indent="-457200">
              <a:lnSpc>
                <a:spcPct val="90000"/>
              </a:lnSpc>
              <a:spcAft>
                <a:spcPts val="450"/>
              </a:spcAft>
              <a:buClr>
                <a:srgbClr val="979D69"/>
              </a:buClr>
              <a:buFont typeface="Arial" panose="020B0604020202020204" pitchFamily="34" charset="0"/>
              <a:buChar char="•"/>
              <a:defRPr/>
            </a:pPr>
            <a:r>
              <a:rPr lang="en-US" altLang="en-US" dirty="0" smtClean="0">
                <a:solidFill>
                  <a:srgbClr val="616161"/>
                </a:solidFill>
              </a:rPr>
              <a:t>Checkpoints</a:t>
            </a:r>
          </a:p>
          <a:p>
            <a:pPr marL="771525" lvl="1">
              <a:spcBef>
                <a:spcPts val="0"/>
              </a:spcBef>
              <a:spcAft>
                <a:spcPts val="1200"/>
              </a:spcAft>
              <a:buClr>
                <a:srgbClr val="979D69"/>
              </a:buClr>
              <a:buSzPct val="100000"/>
              <a:buFont typeface="Symbol" panose="05050102010706020507" pitchFamily="18" charset="2"/>
              <a:buChar char="-"/>
              <a:defRPr/>
            </a:pPr>
            <a:r>
              <a:rPr lang="en-US" dirty="0">
                <a:solidFill>
                  <a:srgbClr val="616161"/>
                </a:solidFill>
              </a:rPr>
              <a:t>Agree to check in at key milestones; integrates project management with coaching </a:t>
            </a:r>
          </a:p>
          <a:p>
            <a:pPr marL="771525" lvl="1">
              <a:lnSpc>
                <a:spcPct val="90000"/>
              </a:lnSpc>
              <a:spcBef>
                <a:spcPts val="0"/>
              </a:spcBef>
              <a:spcAft>
                <a:spcPts val="450"/>
              </a:spcAft>
              <a:buClr>
                <a:srgbClr val="979D69"/>
              </a:buClr>
              <a:buSzPct val="100000"/>
              <a:buFont typeface="Symbol" panose="05050102010706020507" pitchFamily="18" charset="2"/>
              <a:buChar char="-"/>
              <a:defRPr/>
            </a:pPr>
            <a:r>
              <a:rPr lang="en-US" dirty="0">
                <a:solidFill>
                  <a:srgbClr val="616161"/>
                </a:solidFill>
              </a:rPr>
              <a:t>Provides an opportunity to build trust and relationships</a:t>
            </a:r>
          </a:p>
        </p:txBody>
      </p:sp>
      <p:sp>
        <p:nvSpPr>
          <p:cNvPr id="10445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73F2C4F-1D69-4A7A-8549-5EA3E4A5E200}" type="slidenum">
              <a:rPr lang="en-US" altLang="en-US" smtClean="0">
                <a:solidFill>
                  <a:srgbClr val="000000"/>
                </a:solidFill>
              </a:rPr>
              <a:pPr/>
              <a:t>50</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Virtual Guidelines for Using ATC </a:t>
            </a:r>
          </a:p>
        </p:txBody>
      </p:sp>
    </p:spTree>
    <p:extLst>
      <p:ext uri="{BB962C8B-B14F-4D97-AF65-F5344CB8AC3E}">
        <p14:creationId xmlns:p14="http://schemas.microsoft.com/office/powerpoint/2010/main" val="41095997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1" y="808447"/>
            <a:ext cx="5135879" cy="4150519"/>
          </a:xfrm>
        </p:spPr>
        <p:txBody>
          <a:bodyPr>
            <a:noAutofit/>
          </a:bodyPr>
          <a:lstStyle/>
          <a:p>
            <a:pPr marL="0" lvl="1" indent="0">
              <a:lnSpc>
                <a:spcPct val="90000"/>
              </a:lnSpc>
              <a:spcAft>
                <a:spcPts val="450"/>
              </a:spcAft>
              <a:buClr>
                <a:srgbClr val="979D69"/>
              </a:buClr>
              <a:buNone/>
              <a:defRPr/>
            </a:pPr>
            <a:r>
              <a:rPr lang="en-US" altLang="en-US" sz="2300" b="1" dirty="0">
                <a:solidFill>
                  <a:srgbClr val="616161"/>
                </a:solidFill>
              </a:rPr>
              <a:t>After-the-Fact Accountability Booster</a:t>
            </a:r>
          </a:p>
          <a:p>
            <a:pPr marL="457200" lvl="1" indent="-457200">
              <a:lnSpc>
                <a:spcPct val="90000"/>
              </a:lnSpc>
              <a:spcAft>
                <a:spcPts val="450"/>
              </a:spcAft>
              <a:buClr>
                <a:srgbClr val="979D69"/>
              </a:buClr>
              <a:buFont typeface="Arial" panose="020B0604020202020204" pitchFamily="34" charset="0"/>
              <a:buChar char="•"/>
              <a:defRPr/>
            </a:pPr>
            <a:r>
              <a:rPr lang="en-US" altLang="en-US" sz="2300" b="1" dirty="0">
                <a:solidFill>
                  <a:srgbClr val="616161"/>
                </a:solidFill>
              </a:rPr>
              <a:t>Past:</a:t>
            </a:r>
            <a:r>
              <a:rPr lang="en-US" altLang="en-US" sz="2300" dirty="0">
                <a:solidFill>
                  <a:srgbClr val="616161"/>
                </a:solidFill>
              </a:rPr>
              <a:t>  “What could you have done to prevent the problem? What, if anything, did you do that might have possibly contributed to the problem”?</a:t>
            </a:r>
          </a:p>
          <a:p>
            <a:pPr marL="457200" lvl="1" indent="-457200">
              <a:lnSpc>
                <a:spcPct val="90000"/>
              </a:lnSpc>
              <a:spcAft>
                <a:spcPts val="450"/>
              </a:spcAft>
              <a:buClr>
                <a:srgbClr val="979D69"/>
              </a:buClr>
              <a:buFont typeface="Arial" panose="020B0604020202020204" pitchFamily="34" charset="0"/>
              <a:buChar char="•"/>
              <a:defRPr/>
            </a:pPr>
            <a:r>
              <a:rPr lang="en-US" altLang="en-US" sz="2300" b="1" dirty="0">
                <a:solidFill>
                  <a:srgbClr val="616161"/>
                </a:solidFill>
              </a:rPr>
              <a:t>Present:</a:t>
            </a:r>
            <a:r>
              <a:rPr lang="en-US" altLang="en-US" sz="2300" dirty="0">
                <a:solidFill>
                  <a:srgbClr val="616161"/>
                </a:solidFill>
              </a:rPr>
              <a:t>  “What can you do NOW to get on track?”</a:t>
            </a:r>
          </a:p>
          <a:p>
            <a:pPr marL="457200" lvl="1" indent="-457200">
              <a:lnSpc>
                <a:spcPct val="90000"/>
              </a:lnSpc>
              <a:spcAft>
                <a:spcPts val="450"/>
              </a:spcAft>
              <a:buClr>
                <a:srgbClr val="979D69"/>
              </a:buClr>
              <a:buFont typeface="Arial" panose="020B0604020202020204" pitchFamily="34" charset="0"/>
              <a:buChar char="•"/>
              <a:defRPr/>
            </a:pPr>
            <a:r>
              <a:rPr lang="en-US" altLang="en-US" sz="2300" b="1" dirty="0">
                <a:solidFill>
                  <a:srgbClr val="616161"/>
                </a:solidFill>
              </a:rPr>
              <a:t>Future:</a:t>
            </a:r>
            <a:r>
              <a:rPr lang="en-US" altLang="en-US" sz="2300" dirty="0">
                <a:solidFill>
                  <a:srgbClr val="616161"/>
                </a:solidFill>
              </a:rPr>
              <a:t>  “What can you do to prevent this problem from happening again in the future?”</a:t>
            </a:r>
            <a:endParaRPr lang="en-US" altLang="en-US" sz="2300" dirty="0" smtClean="0">
              <a:solidFill>
                <a:srgbClr val="616161"/>
              </a:solidFill>
            </a:endParaRPr>
          </a:p>
        </p:txBody>
      </p:sp>
      <p:sp>
        <p:nvSpPr>
          <p:cNvPr id="10445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73F2C4F-1D69-4A7A-8549-5EA3E4A5E200}" type="slidenum">
              <a:rPr lang="en-US" altLang="en-US" smtClean="0">
                <a:solidFill>
                  <a:srgbClr val="000000"/>
                </a:solidFill>
              </a:rPr>
              <a:pPr/>
              <a:t>51</a:t>
            </a:fld>
            <a:endParaRPr lang="en-US" altLang="en-US" smtClean="0">
              <a:solidFill>
                <a:srgbClr val="000000"/>
              </a:solidFill>
            </a:endParaRPr>
          </a:p>
        </p:txBody>
      </p:sp>
      <p:sp>
        <p:nvSpPr>
          <p:cNvPr id="6" name="TextBox 5"/>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Three Coaching Questions</a:t>
            </a:r>
          </a:p>
        </p:txBody>
      </p:sp>
      <p:pic>
        <p:nvPicPr>
          <p:cNvPr id="5" name="Picture 5" descr="off-shore-model.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83130" y="1653754"/>
            <a:ext cx="3146270" cy="20876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5628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550" y="958818"/>
            <a:ext cx="8420100" cy="3226594"/>
          </a:xfrm>
        </p:spPr>
        <p:txBody>
          <a:bodyPr>
            <a:noAutofit/>
          </a:bodyPr>
          <a:lstStyle/>
          <a:p>
            <a:pPr>
              <a:spcAft>
                <a:spcPts val="1200"/>
              </a:spcAft>
              <a:buClr>
                <a:srgbClr val="979D69"/>
              </a:buClr>
              <a:defRPr/>
            </a:pPr>
            <a:r>
              <a:rPr lang="en-US" sz="2400" dirty="0">
                <a:solidFill>
                  <a:srgbClr val="616161"/>
                </a:solidFill>
              </a:rPr>
              <a:t>Frequently reinforce and update team goals and individual responsibilities</a:t>
            </a:r>
          </a:p>
          <a:p>
            <a:pPr>
              <a:spcAft>
                <a:spcPts val="1200"/>
              </a:spcAft>
              <a:buClr>
                <a:srgbClr val="979D69"/>
              </a:buClr>
              <a:defRPr/>
            </a:pPr>
            <a:r>
              <a:rPr lang="en-US" sz="2400" dirty="0">
                <a:solidFill>
                  <a:srgbClr val="616161"/>
                </a:solidFill>
              </a:rPr>
              <a:t>Leverage technology to track progress on assignments (e.g., shared sites and project management sites)</a:t>
            </a:r>
          </a:p>
          <a:p>
            <a:pPr>
              <a:buClr>
                <a:srgbClr val="979D69"/>
              </a:buClr>
              <a:defRPr/>
            </a:pPr>
            <a:r>
              <a:rPr lang="en-US" sz="2400" dirty="0">
                <a:solidFill>
                  <a:srgbClr val="616161"/>
                </a:solidFill>
              </a:rPr>
              <a:t>Use meaningful metrics that connect individual contributions to team goals </a:t>
            </a:r>
          </a:p>
          <a:p>
            <a:pPr marL="0" indent="0" algn="l">
              <a:buNone/>
              <a:defRPr/>
            </a:pPr>
            <a:endParaRPr lang="en-US" sz="2100" dirty="0"/>
          </a:p>
        </p:txBody>
      </p:sp>
      <p:sp>
        <p:nvSpPr>
          <p:cNvPr id="7" name="TextBox 6"/>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Accountability Tips</a:t>
            </a:r>
          </a:p>
        </p:txBody>
      </p:sp>
      <p:sp>
        <p:nvSpPr>
          <p:cNvPr id="8" name="Номер слайда 7"/>
          <p:cNvSpPr txBox="1">
            <a:spLocks/>
          </p:cNvSpPr>
          <p:nvPr/>
        </p:nvSpPr>
        <p:spPr bwMode="auto">
          <a:xfrm>
            <a:off x="8606552" y="4808220"/>
            <a:ext cx="422672"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000" dirty="0" smtClean="0">
                <a:solidFill>
                  <a:srgbClr val="616161"/>
                </a:solidFill>
                <a:ea typeface="MS PGothic" panose="020B0600070205080204" pitchFamily="34" charset="-128"/>
              </a:rPr>
              <a:t>39</a:t>
            </a:r>
            <a:endParaRPr lang="en-US" altLang="en-US" sz="1000" dirty="0">
              <a:solidFill>
                <a:srgbClr val="616161"/>
              </a:solidFill>
              <a:ea typeface="MS PGothic" panose="020B0600070205080204" pitchFamily="34" charset="-128"/>
            </a:endParaRPr>
          </a:p>
        </p:txBody>
      </p:sp>
    </p:spTree>
    <p:extLst>
      <p:ext uri="{BB962C8B-B14F-4D97-AF65-F5344CB8AC3E}">
        <p14:creationId xmlns:p14="http://schemas.microsoft.com/office/powerpoint/2010/main" val="12642515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550" y="1022318"/>
            <a:ext cx="8420100" cy="3226594"/>
          </a:xfrm>
        </p:spPr>
        <p:txBody>
          <a:bodyPr>
            <a:noAutofit/>
          </a:bodyPr>
          <a:lstStyle/>
          <a:p>
            <a:pPr>
              <a:spcAft>
                <a:spcPts val="1200"/>
              </a:spcAft>
              <a:buClr>
                <a:srgbClr val="979D69"/>
              </a:buClr>
              <a:defRPr/>
            </a:pPr>
            <a:r>
              <a:rPr lang="en-US" sz="2400" dirty="0">
                <a:solidFill>
                  <a:srgbClr val="616161"/>
                </a:solidFill>
              </a:rPr>
              <a:t>Ensure transparency in individual tasks and goals and project </a:t>
            </a:r>
            <a:r>
              <a:rPr lang="en-US" sz="2400" dirty="0" smtClean="0">
                <a:solidFill>
                  <a:srgbClr val="616161"/>
                </a:solidFill>
              </a:rPr>
              <a:t>status</a:t>
            </a:r>
          </a:p>
          <a:p>
            <a:pPr>
              <a:spcAft>
                <a:spcPts val="1200"/>
              </a:spcAft>
              <a:buClr>
                <a:srgbClr val="979D69"/>
              </a:buClr>
              <a:defRPr/>
            </a:pPr>
            <a:r>
              <a:rPr lang="en-US" sz="2400" dirty="0" smtClean="0">
                <a:solidFill>
                  <a:srgbClr val="616161"/>
                </a:solidFill>
              </a:rPr>
              <a:t>Periodically collect feedback from stakeholders to assess the team’s level of performance</a:t>
            </a:r>
          </a:p>
          <a:p>
            <a:pPr>
              <a:spcAft>
                <a:spcPts val="1200"/>
              </a:spcAft>
              <a:buClr>
                <a:srgbClr val="979D69"/>
              </a:buClr>
              <a:defRPr/>
            </a:pPr>
            <a:r>
              <a:rPr lang="en-US" sz="2400" dirty="0" smtClean="0">
                <a:solidFill>
                  <a:srgbClr val="616161"/>
                </a:solidFill>
              </a:rPr>
              <a:t>Encourage </a:t>
            </a:r>
            <a:r>
              <a:rPr lang="en-US" sz="2400" dirty="0">
                <a:solidFill>
                  <a:srgbClr val="616161"/>
                </a:solidFill>
              </a:rPr>
              <a:t>a problem-solving attitude instead of making excuses or blaming others</a:t>
            </a:r>
          </a:p>
          <a:p>
            <a:pPr>
              <a:defRPr/>
            </a:pPr>
            <a:endParaRPr lang="en-US" sz="2400" dirty="0"/>
          </a:p>
        </p:txBody>
      </p:sp>
      <p:sp>
        <p:nvSpPr>
          <p:cNvPr id="7" name="TextBox 6"/>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Accountability Tips</a:t>
            </a:r>
          </a:p>
        </p:txBody>
      </p:sp>
      <p:sp>
        <p:nvSpPr>
          <p:cNvPr id="8" name="Номер слайда 7"/>
          <p:cNvSpPr txBox="1">
            <a:spLocks/>
          </p:cNvSpPr>
          <p:nvPr/>
        </p:nvSpPr>
        <p:spPr bwMode="auto">
          <a:xfrm>
            <a:off x="8606552" y="4808220"/>
            <a:ext cx="422672"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000" dirty="0" smtClean="0">
                <a:solidFill>
                  <a:srgbClr val="616161"/>
                </a:solidFill>
                <a:ea typeface="MS PGothic" panose="020B0600070205080204" pitchFamily="34" charset="-128"/>
              </a:rPr>
              <a:t>39</a:t>
            </a:r>
            <a:endParaRPr lang="en-US" altLang="en-US" sz="1000" dirty="0">
              <a:solidFill>
                <a:srgbClr val="616161"/>
              </a:solidFill>
              <a:ea typeface="MS PGothic" panose="020B0600070205080204" pitchFamily="34" charset="-128"/>
            </a:endParaRPr>
          </a:p>
        </p:txBody>
      </p:sp>
    </p:spTree>
    <p:extLst>
      <p:ext uri="{BB962C8B-B14F-4D97-AF65-F5344CB8AC3E}">
        <p14:creationId xmlns:p14="http://schemas.microsoft.com/office/powerpoint/2010/main" val="999785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550" y="1007078"/>
            <a:ext cx="8807450" cy="3226594"/>
          </a:xfrm>
        </p:spPr>
        <p:txBody>
          <a:bodyPr>
            <a:noAutofit/>
          </a:bodyPr>
          <a:lstStyle/>
          <a:p>
            <a:pPr>
              <a:spcAft>
                <a:spcPts val="1200"/>
              </a:spcAft>
              <a:buClr>
                <a:srgbClr val="979D69"/>
              </a:buClr>
              <a:defRPr/>
            </a:pPr>
            <a:r>
              <a:rPr lang="en-US" sz="2400" dirty="0">
                <a:solidFill>
                  <a:srgbClr val="616161"/>
                </a:solidFill>
              </a:rPr>
              <a:t>Use checkpoints as “coachable moments” for “course correction” and as an opportunity to build trust</a:t>
            </a:r>
          </a:p>
          <a:p>
            <a:pPr>
              <a:buClr>
                <a:srgbClr val="979D69"/>
              </a:buClr>
              <a:defRPr/>
            </a:pPr>
            <a:r>
              <a:rPr lang="en-US" sz="2400" dirty="0">
                <a:solidFill>
                  <a:srgbClr val="616161"/>
                </a:solidFill>
              </a:rPr>
              <a:t>Reinforce positive behavior and address below standard performance in a timely </a:t>
            </a:r>
            <a:r>
              <a:rPr lang="en-US" sz="2400" dirty="0" smtClean="0">
                <a:solidFill>
                  <a:srgbClr val="616161"/>
                </a:solidFill>
              </a:rPr>
              <a:t>manner</a:t>
            </a:r>
          </a:p>
        </p:txBody>
      </p:sp>
      <p:sp>
        <p:nvSpPr>
          <p:cNvPr id="7" name="TextBox 6"/>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Accountability Tips</a:t>
            </a:r>
          </a:p>
        </p:txBody>
      </p:sp>
      <p:sp>
        <p:nvSpPr>
          <p:cNvPr id="8" name="Номер слайда 7"/>
          <p:cNvSpPr txBox="1">
            <a:spLocks/>
          </p:cNvSpPr>
          <p:nvPr/>
        </p:nvSpPr>
        <p:spPr bwMode="auto">
          <a:xfrm>
            <a:off x="8606552" y="4808220"/>
            <a:ext cx="422672"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000" dirty="0" smtClean="0">
                <a:solidFill>
                  <a:srgbClr val="616161"/>
                </a:solidFill>
                <a:ea typeface="MS PGothic" panose="020B0600070205080204" pitchFamily="34" charset="-128"/>
              </a:rPr>
              <a:t>39</a:t>
            </a:r>
            <a:endParaRPr lang="en-US" altLang="en-US" sz="1000" dirty="0">
              <a:solidFill>
                <a:srgbClr val="616161"/>
              </a:solidFill>
              <a:ea typeface="MS PGothic" panose="020B0600070205080204" pitchFamily="34" charset="-128"/>
            </a:endParaRPr>
          </a:p>
        </p:txBody>
      </p:sp>
    </p:spTree>
    <p:extLst>
      <p:ext uri="{BB962C8B-B14F-4D97-AF65-F5344CB8AC3E}">
        <p14:creationId xmlns:p14="http://schemas.microsoft.com/office/powerpoint/2010/main" val="38039396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550" y="878892"/>
            <a:ext cx="8270002" cy="3226594"/>
          </a:xfrm>
        </p:spPr>
        <p:txBody>
          <a:bodyPr>
            <a:noAutofit/>
          </a:bodyPr>
          <a:lstStyle/>
          <a:p>
            <a:r>
              <a:rPr lang="en-US" sz="2800" dirty="0">
                <a:solidFill>
                  <a:srgbClr val="616161"/>
                </a:solidFill>
              </a:rPr>
              <a:t>Complete the self-assessment</a:t>
            </a:r>
          </a:p>
          <a:p>
            <a:r>
              <a:rPr lang="x-none" sz="2800" dirty="0">
                <a:solidFill>
                  <a:srgbClr val="616161"/>
                </a:solidFill>
              </a:rPr>
              <a:t>For any items you scored a </a:t>
            </a:r>
            <a:r>
              <a:rPr lang="x-none" sz="2800" b="1" dirty="0">
                <a:solidFill>
                  <a:srgbClr val="616161"/>
                </a:solidFill>
              </a:rPr>
              <a:t>2 or lower </a:t>
            </a:r>
            <a:r>
              <a:rPr lang="x-none" sz="2800" dirty="0">
                <a:solidFill>
                  <a:srgbClr val="616161"/>
                </a:solidFill>
              </a:rPr>
              <a:t>reflect on what prevents this practice from being used consistently and what you could do to address these issues.  </a:t>
            </a:r>
            <a:endParaRPr lang="en-US" sz="2800" i="1" dirty="0">
              <a:solidFill>
                <a:srgbClr val="616161"/>
              </a:solidFill>
            </a:endParaRPr>
          </a:p>
          <a:p>
            <a:r>
              <a:rPr lang="x-none" sz="2800" dirty="0">
                <a:solidFill>
                  <a:srgbClr val="616161"/>
                </a:solidFill>
              </a:rPr>
              <a:t>Identify items where you scored a </a:t>
            </a:r>
            <a:r>
              <a:rPr lang="x-none" sz="2800" b="1" dirty="0">
                <a:solidFill>
                  <a:srgbClr val="616161"/>
                </a:solidFill>
              </a:rPr>
              <a:t>3</a:t>
            </a:r>
            <a:r>
              <a:rPr lang="x-none" sz="2800" dirty="0">
                <a:solidFill>
                  <a:srgbClr val="616161"/>
                </a:solidFill>
              </a:rPr>
              <a:t> and consider how you might implement practices to improve in these areas.</a:t>
            </a:r>
            <a:endParaRPr lang="en-US" sz="2800" i="1" dirty="0">
              <a:solidFill>
                <a:srgbClr val="616161"/>
              </a:solidFill>
            </a:endParaRPr>
          </a:p>
          <a:p>
            <a:pPr marL="0" indent="0" algn="l">
              <a:buNone/>
              <a:defRPr/>
            </a:pPr>
            <a:endParaRPr lang="en-US" sz="2300" dirty="0"/>
          </a:p>
        </p:txBody>
      </p:sp>
      <p:sp>
        <p:nvSpPr>
          <p:cNvPr id="7" name="TextBox 6"/>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Self-Assessment</a:t>
            </a:r>
          </a:p>
        </p:txBody>
      </p:sp>
      <p:sp>
        <p:nvSpPr>
          <p:cNvPr id="8" name="Номер слайда 7"/>
          <p:cNvSpPr txBox="1">
            <a:spLocks/>
          </p:cNvSpPr>
          <p:nvPr/>
        </p:nvSpPr>
        <p:spPr bwMode="auto">
          <a:xfrm>
            <a:off x="8606552" y="4808220"/>
            <a:ext cx="422672"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000" dirty="0" smtClean="0">
                <a:solidFill>
                  <a:srgbClr val="616161"/>
                </a:solidFill>
                <a:ea typeface="MS PGothic" panose="020B0600070205080204" pitchFamily="34" charset="-128"/>
              </a:rPr>
              <a:t>39</a:t>
            </a:r>
            <a:endParaRPr lang="en-US" altLang="en-US" sz="1000" dirty="0">
              <a:solidFill>
                <a:srgbClr val="616161"/>
              </a:solidFill>
              <a:ea typeface="MS PGothic" panose="020B0600070205080204" pitchFamily="34" charset="-128"/>
            </a:endParaRPr>
          </a:p>
        </p:txBody>
      </p:sp>
    </p:spTree>
    <p:extLst>
      <p:ext uri="{BB962C8B-B14F-4D97-AF65-F5344CB8AC3E}">
        <p14:creationId xmlns:p14="http://schemas.microsoft.com/office/powerpoint/2010/main" val="37703042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993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08701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14450" y="3529012"/>
            <a:ext cx="5200650" cy="300038"/>
          </a:xfrm>
        </p:spPr>
        <p:txBody>
          <a:bodyPr>
            <a:normAutofit fontScale="47500" lnSpcReduction="20000"/>
          </a:bodyPr>
          <a:lstStyle/>
          <a:p>
            <a:pPr>
              <a:defRPr/>
            </a:pPr>
            <a:endParaRPr lang="en-US" dirty="0"/>
          </a:p>
        </p:txBody>
      </p:sp>
      <p:pic>
        <p:nvPicPr>
          <p:cNvPr id="10138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4660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550" y="878892"/>
            <a:ext cx="4845050" cy="3226594"/>
          </a:xfrm>
        </p:spPr>
        <p:txBody>
          <a:bodyPr>
            <a:noAutofit/>
          </a:bodyPr>
          <a:lstStyle/>
          <a:p>
            <a:pPr marL="0" indent="0">
              <a:buClr>
                <a:srgbClr val="979D69"/>
              </a:buClr>
              <a:buNone/>
              <a:defRPr/>
            </a:pPr>
            <a:r>
              <a:rPr lang="en-US" sz="2300" dirty="0">
                <a:solidFill>
                  <a:srgbClr val="616161"/>
                </a:solidFill>
              </a:rPr>
              <a:t>Meet in small groups to discuss:</a:t>
            </a:r>
          </a:p>
          <a:p>
            <a:pPr>
              <a:buClr>
                <a:srgbClr val="979D69"/>
              </a:buClr>
              <a:buFont typeface="Arial" panose="020B0604020202020204" pitchFamily="34" charset="0"/>
              <a:buChar char="•"/>
              <a:defRPr/>
            </a:pPr>
            <a:r>
              <a:rPr lang="en-US" sz="2300" dirty="0">
                <a:solidFill>
                  <a:srgbClr val="616161"/>
                </a:solidFill>
              </a:rPr>
              <a:t>What you are currently doing well to set people up for success and maintain momentum?</a:t>
            </a:r>
          </a:p>
          <a:p>
            <a:pPr>
              <a:buClr>
                <a:srgbClr val="979D69"/>
              </a:buClr>
              <a:buFont typeface="Arial" panose="020B0604020202020204" pitchFamily="34" charset="0"/>
              <a:buChar char="•"/>
              <a:defRPr/>
            </a:pPr>
            <a:r>
              <a:rPr lang="en-US" sz="2300" dirty="0">
                <a:solidFill>
                  <a:srgbClr val="616161"/>
                </a:solidFill>
              </a:rPr>
              <a:t>What you could do differently or better – where are the gaps?</a:t>
            </a:r>
          </a:p>
          <a:p>
            <a:pPr>
              <a:buClr>
                <a:srgbClr val="979D69"/>
              </a:buClr>
              <a:buFont typeface="Arial" panose="020B0604020202020204" pitchFamily="34" charset="0"/>
              <a:buChar char="•"/>
              <a:defRPr/>
            </a:pPr>
            <a:r>
              <a:rPr lang="en-US" sz="2300" dirty="0">
                <a:solidFill>
                  <a:srgbClr val="616161"/>
                </a:solidFill>
              </a:rPr>
              <a:t>What actions can you take to enhance the level of accountability among your team?</a:t>
            </a:r>
          </a:p>
          <a:p>
            <a:pPr marL="0" indent="0" algn="l">
              <a:buNone/>
              <a:defRPr/>
            </a:pPr>
            <a:endParaRPr lang="en-US" sz="2300"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1050" y="1532519"/>
            <a:ext cx="3333000" cy="22089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TextBox 6"/>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Self-Assessment</a:t>
            </a:r>
          </a:p>
        </p:txBody>
      </p:sp>
      <p:sp>
        <p:nvSpPr>
          <p:cNvPr id="8" name="Номер слайда 7"/>
          <p:cNvSpPr txBox="1">
            <a:spLocks/>
          </p:cNvSpPr>
          <p:nvPr/>
        </p:nvSpPr>
        <p:spPr bwMode="auto">
          <a:xfrm>
            <a:off x="8606552" y="4808220"/>
            <a:ext cx="422672"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000" dirty="0" smtClean="0">
                <a:solidFill>
                  <a:srgbClr val="616161"/>
                </a:solidFill>
                <a:ea typeface="MS PGothic" panose="020B0600070205080204" pitchFamily="34" charset="-128"/>
              </a:rPr>
              <a:t>39</a:t>
            </a:r>
            <a:endParaRPr lang="en-US" altLang="en-US" sz="1000" dirty="0">
              <a:solidFill>
                <a:srgbClr val="616161"/>
              </a:solidFill>
              <a:ea typeface="MS PGothic" panose="020B0600070205080204" pitchFamily="34" charset="-128"/>
            </a:endParaRPr>
          </a:p>
        </p:txBody>
      </p:sp>
    </p:spTree>
    <p:extLst>
      <p:ext uri="{BB962C8B-B14F-4D97-AF65-F5344CB8AC3E}">
        <p14:creationId xmlns:p14="http://schemas.microsoft.com/office/powerpoint/2010/main" val="39131292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1F1877FF-0756-4A13-8B4E-BD7066FE8FD2}" type="slidenum">
              <a:rPr lang="en-US" sz="1000" smtClean="0">
                <a:solidFill>
                  <a:srgbClr val="616161"/>
                </a:solidFill>
              </a:rPr>
              <a:pPr algn="r"/>
              <a:t>59</a:t>
            </a:fld>
            <a:endParaRPr lang="en-US" sz="1000" dirty="0">
              <a:solidFill>
                <a:srgbClr val="616161"/>
              </a:solidFill>
            </a:endParaRPr>
          </a:p>
        </p:txBody>
      </p:sp>
      <p:sp>
        <p:nvSpPr>
          <p:cNvPr id="5" name="TextBox 4"/>
          <p:cNvSpPr txBox="1"/>
          <p:nvPr/>
        </p:nvSpPr>
        <p:spPr>
          <a:xfrm>
            <a:off x="336550" y="158491"/>
            <a:ext cx="6731000" cy="646331"/>
          </a:xfrm>
          <a:prstGeom prst="rect">
            <a:avLst/>
          </a:prstGeom>
          <a:noFill/>
        </p:spPr>
        <p:txBody>
          <a:bodyPr wrap="square" rtlCol="0">
            <a:spAutoFit/>
          </a:bodyPr>
          <a:lstStyle/>
          <a:p>
            <a:r>
              <a:rPr lang="en-US" sz="3600" b="1" dirty="0" smtClean="0">
                <a:solidFill>
                  <a:srgbClr val="2B4F73"/>
                </a:solidFill>
              </a:rPr>
              <a:t>Chat Box</a:t>
            </a:r>
            <a:endParaRPr lang="en-US" sz="3600" b="1" dirty="0">
              <a:solidFill>
                <a:srgbClr val="2B4F73"/>
              </a:solidFill>
            </a:endParaRPr>
          </a:p>
        </p:txBody>
      </p:sp>
      <p:sp>
        <p:nvSpPr>
          <p:cNvPr id="8" name="Скругленный прямоугольник 6"/>
          <p:cNvSpPr/>
          <p:nvPr/>
        </p:nvSpPr>
        <p:spPr bwMode="auto">
          <a:xfrm>
            <a:off x="927100" y="859728"/>
            <a:ext cx="7276709" cy="3788472"/>
          </a:xfrm>
          <a:prstGeom prst="roundRect">
            <a:avLst>
              <a:gd name="adj" fmla="val 1864"/>
            </a:avLst>
          </a:prstGeom>
          <a:noFill/>
          <a:ln w="57150" cmpd="dbl">
            <a:solidFill>
              <a:srgbClr val="979D69"/>
            </a:solidFill>
            <a:miter lim="800000"/>
            <a:headEnd/>
            <a:tailEnd/>
          </a:ln>
          <a:effectLst/>
          <a:scene3d>
            <a:camera prst="orthographicFront">
              <a:rot lat="0" lon="0" rev="0"/>
            </a:camera>
            <a:lightRig rig="contrasting" dir="t">
              <a:rot lat="0" lon="0" rev="1500000"/>
            </a:lightRig>
          </a:scene3d>
          <a:sp3d prstMaterial="metal"/>
        </p:spPr>
        <p:txBody>
          <a:bodyPr/>
          <a:lstStyle/>
          <a:p>
            <a:pPr algn="ctr">
              <a:spcBef>
                <a:spcPct val="20000"/>
              </a:spcBef>
              <a:buClr>
                <a:srgbClr val="EEECE1"/>
              </a:buClr>
              <a:buSzPct val="75000"/>
              <a:buFont typeface="Wingdings" pitchFamily="2" charset="2"/>
              <a:buNone/>
              <a:defRPr/>
            </a:pPr>
            <a:endParaRPr lang="en-US" sz="2000" kern="0" dirty="0">
              <a:solidFill>
                <a:prstClr val="black"/>
              </a:solidFill>
            </a:endParaRPr>
          </a:p>
        </p:txBody>
      </p:sp>
      <p:sp>
        <p:nvSpPr>
          <p:cNvPr id="9" name="Content Placeholder 2"/>
          <p:cNvSpPr txBox="1">
            <a:spLocks/>
          </p:cNvSpPr>
          <p:nvPr/>
        </p:nvSpPr>
        <p:spPr>
          <a:xfrm>
            <a:off x="1028700" y="1900081"/>
            <a:ext cx="7073899" cy="208070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eaLnBrk="0" fontAlgn="base" hangingPunct="0">
              <a:spcBef>
                <a:spcPts val="0"/>
              </a:spcBef>
              <a:spcAft>
                <a:spcPts val="1200"/>
              </a:spcAft>
              <a:buClr>
                <a:srgbClr val="304562"/>
              </a:buClr>
              <a:buSzPct val="100000"/>
              <a:defRPr/>
            </a:pPr>
            <a:r>
              <a:rPr lang="en-US" sz="2800" b="1" dirty="0">
                <a:solidFill>
                  <a:srgbClr val="616161"/>
                </a:solidFill>
              </a:rPr>
              <a:t>What are you going to do to enhance your ability to effectively coach and manage accountability remotely?</a:t>
            </a:r>
          </a:p>
          <a:p>
            <a:pPr algn="l" eaLnBrk="0" fontAlgn="base" hangingPunct="0">
              <a:lnSpc>
                <a:spcPct val="120000"/>
              </a:lnSpc>
              <a:spcBef>
                <a:spcPts val="0"/>
              </a:spcBef>
              <a:spcAft>
                <a:spcPts val="1200"/>
              </a:spcAft>
              <a:buClr>
                <a:srgbClr val="304562"/>
              </a:buClr>
              <a:buSzPct val="100000"/>
              <a:defRPr/>
            </a:pPr>
            <a:endParaRPr lang="en-US" sz="2000" dirty="0">
              <a:solidFill>
                <a:srgbClr val="616161"/>
              </a:solidFill>
            </a:endParaRPr>
          </a:p>
          <a:p>
            <a:pPr algn="l">
              <a:spcAft>
                <a:spcPts val="600"/>
              </a:spcAft>
              <a:buClr>
                <a:srgbClr val="1F497D"/>
              </a:buClr>
              <a:buFont typeface="Arial" panose="020B0604020202020204" pitchFamily="34" charset="0"/>
              <a:buNone/>
              <a:defRPr/>
            </a:pPr>
            <a:endParaRPr lang="en-US" sz="2000" dirty="0" smtClean="0">
              <a:solidFill>
                <a:prstClr val="black"/>
              </a:solidFill>
              <a:cs typeface="Calibri" pitchFamily="34" charset="0"/>
            </a:endParaRPr>
          </a:p>
        </p:txBody>
      </p:sp>
    </p:spTree>
    <p:extLst>
      <p:ext uri="{BB962C8B-B14F-4D97-AF65-F5344CB8AC3E}">
        <p14:creationId xmlns:p14="http://schemas.microsoft.com/office/powerpoint/2010/main" val="3645989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799581"/>
            <a:ext cx="469900" cy="246221"/>
          </a:xfrm>
          <a:prstGeom prst="rect">
            <a:avLst/>
          </a:prstGeom>
          <a:noFill/>
        </p:spPr>
        <p:txBody>
          <a:bodyPr wrap="square" rtlCol="0">
            <a:spAutoFit/>
          </a:bodyPr>
          <a:lstStyle/>
          <a:p>
            <a:pPr algn="r"/>
            <a:fld id="{2946374A-2BE2-4784-8D52-B9871BE7DFEF}" type="slidenum">
              <a:rPr lang="en-US" sz="1000" smtClean="0">
                <a:solidFill>
                  <a:srgbClr val="616161"/>
                </a:solidFill>
              </a:rPr>
              <a:pPr algn="r"/>
              <a:t>6</a:t>
            </a:fld>
            <a:endParaRPr lang="en-US" sz="1000" dirty="0">
              <a:solidFill>
                <a:srgbClr val="616161"/>
              </a:solidFill>
            </a:endParaRPr>
          </a:p>
        </p:txBody>
      </p:sp>
      <p:sp>
        <p:nvSpPr>
          <p:cNvPr id="5" name="TextBox 4"/>
          <p:cNvSpPr txBox="1"/>
          <p:nvPr/>
        </p:nvSpPr>
        <p:spPr>
          <a:xfrm>
            <a:off x="336550" y="79048"/>
            <a:ext cx="6731000" cy="646331"/>
          </a:xfrm>
          <a:prstGeom prst="rect">
            <a:avLst/>
          </a:prstGeom>
          <a:noFill/>
        </p:spPr>
        <p:txBody>
          <a:bodyPr wrap="square" rtlCol="0">
            <a:spAutoFit/>
          </a:bodyPr>
          <a:lstStyle/>
          <a:p>
            <a:r>
              <a:rPr lang="en-US" sz="3600" b="1" dirty="0">
                <a:solidFill>
                  <a:srgbClr val="2B4F73"/>
                </a:solidFill>
              </a:rPr>
              <a:t>Virtual Team Study</a:t>
            </a:r>
          </a:p>
        </p:txBody>
      </p:sp>
      <p:sp>
        <p:nvSpPr>
          <p:cNvPr id="6" name="TextBox 5"/>
          <p:cNvSpPr txBox="1"/>
          <p:nvPr/>
        </p:nvSpPr>
        <p:spPr>
          <a:xfrm>
            <a:off x="368299" y="570731"/>
            <a:ext cx="7813533" cy="4228850"/>
          </a:xfrm>
          <a:prstGeom prst="rect">
            <a:avLst/>
          </a:prstGeom>
          <a:noFill/>
        </p:spPr>
        <p:txBody>
          <a:bodyPr wrap="square" rtlCol="0">
            <a:spAutoFit/>
          </a:bodyPr>
          <a:lstStyle/>
          <a:p>
            <a:pPr marL="342900" indent="-342900">
              <a:lnSpc>
                <a:spcPct val="120000"/>
              </a:lnSpc>
              <a:buClr>
                <a:srgbClr val="A2A26C"/>
              </a:buClr>
              <a:buSzPct val="80000"/>
              <a:buFont typeface="Arial"/>
              <a:buChar char="•"/>
            </a:pPr>
            <a:r>
              <a:rPr lang="en-US" sz="2000" dirty="0">
                <a:solidFill>
                  <a:srgbClr val="616161"/>
                </a:solidFill>
              </a:rPr>
              <a:t>A total of 48 virtual teams participated in the study:</a:t>
            </a:r>
          </a:p>
          <a:p>
            <a:pPr marL="800100" lvl="1" indent="-342900">
              <a:lnSpc>
                <a:spcPct val="120000"/>
              </a:lnSpc>
              <a:buClr>
                <a:srgbClr val="A2A26C"/>
              </a:buClr>
              <a:buSzPct val="80000"/>
              <a:buFont typeface="Symbol" panose="05050102010706020507" pitchFamily="18" charset="2"/>
              <a:buChar char="-"/>
            </a:pPr>
            <a:r>
              <a:rPr lang="en-US" dirty="0">
                <a:solidFill>
                  <a:srgbClr val="616161"/>
                </a:solidFill>
              </a:rPr>
              <a:t>427 team members and team leaders completed the team survey</a:t>
            </a:r>
          </a:p>
          <a:p>
            <a:pPr marL="800100" lvl="1" indent="-342900">
              <a:lnSpc>
                <a:spcPct val="120000"/>
              </a:lnSpc>
              <a:buClr>
                <a:srgbClr val="A2A26C"/>
              </a:buClr>
              <a:buSzPct val="80000"/>
              <a:buFont typeface="Symbol" panose="05050102010706020507" pitchFamily="18" charset="2"/>
              <a:buChar char="-"/>
            </a:pPr>
            <a:r>
              <a:rPr lang="en-US" dirty="0">
                <a:solidFill>
                  <a:srgbClr val="616161"/>
                </a:solidFill>
              </a:rPr>
              <a:t>99 stakeholders completed the team performance </a:t>
            </a:r>
            <a:r>
              <a:rPr lang="en-US" dirty="0" smtClean="0">
                <a:solidFill>
                  <a:srgbClr val="616161"/>
                </a:solidFill>
              </a:rPr>
              <a:t>assessment</a:t>
            </a:r>
            <a:endParaRPr lang="en-US" dirty="0">
              <a:solidFill>
                <a:srgbClr val="616161"/>
              </a:solidFill>
            </a:endParaRPr>
          </a:p>
          <a:p>
            <a:pPr marL="342900" indent="-342900">
              <a:lnSpc>
                <a:spcPct val="120000"/>
              </a:lnSpc>
              <a:buClr>
                <a:srgbClr val="A2A26C"/>
              </a:buClr>
              <a:buSzPct val="80000"/>
              <a:buFont typeface="Arial"/>
              <a:buChar char="•"/>
            </a:pPr>
            <a:r>
              <a:rPr lang="en-US" sz="2000" dirty="0">
                <a:solidFill>
                  <a:srgbClr val="616161"/>
                </a:solidFill>
              </a:rPr>
              <a:t>16 organizations from a variety of industries:</a:t>
            </a:r>
          </a:p>
          <a:p>
            <a:pPr marL="800100" lvl="1" indent="-342900">
              <a:lnSpc>
                <a:spcPct val="120000"/>
              </a:lnSpc>
              <a:buClr>
                <a:srgbClr val="A2A26C"/>
              </a:buClr>
              <a:buSzPct val="80000"/>
              <a:buFont typeface="Symbol" panose="05050102010706020507" pitchFamily="18" charset="2"/>
              <a:buChar char="-"/>
            </a:pPr>
            <a:r>
              <a:rPr lang="en-US" sz="1500" dirty="0">
                <a:solidFill>
                  <a:srgbClr val="616161"/>
                </a:solidFill>
              </a:rPr>
              <a:t>Pharmaceuticals</a:t>
            </a:r>
          </a:p>
          <a:p>
            <a:pPr marL="800100" lvl="1" indent="-342900">
              <a:lnSpc>
                <a:spcPct val="120000"/>
              </a:lnSpc>
              <a:buClr>
                <a:srgbClr val="A2A26C"/>
              </a:buClr>
              <a:buSzPct val="80000"/>
              <a:buFont typeface="Symbol" panose="05050102010706020507" pitchFamily="18" charset="2"/>
              <a:buChar char="-"/>
            </a:pPr>
            <a:r>
              <a:rPr lang="en-US" sz="1500" dirty="0">
                <a:solidFill>
                  <a:srgbClr val="616161"/>
                </a:solidFill>
              </a:rPr>
              <a:t>Financial Services</a:t>
            </a:r>
          </a:p>
          <a:p>
            <a:pPr marL="800100" lvl="1" indent="-342900">
              <a:lnSpc>
                <a:spcPct val="120000"/>
              </a:lnSpc>
              <a:buClr>
                <a:srgbClr val="A2A26C"/>
              </a:buClr>
              <a:buSzPct val="80000"/>
              <a:buFont typeface="Symbol" panose="05050102010706020507" pitchFamily="18" charset="2"/>
              <a:buChar char="-"/>
            </a:pPr>
            <a:r>
              <a:rPr lang="en-US" sz="1500" dirty="0">
                <a:solidFill>
                  <a:srgbClr val="616161"/>
                </a:solidFill>
              </a:rPr>
              <a:t>Consumer Products</a:t>
            </a:r>
          </a:p>
          <a:p>
            <a:pPr marL="800100" lvl="1" indent="-342900">
              <a:lnSpc>
                <a:spcPct val="120000"/>
              </a:lnSpc>
              <a:buClr>
                <a:srgbClr val="A2A26C"/>
              </a:buClr>
              <a:buSzPct val="80000"/>
              <a:buFont typeface="Symbol" panose="05050102010706020507" pitchFamily="18" charset="2"/>
              <a:buChar char="-"/>
            </a:pPr>
            <a:r>
              <a:rPr lang="en-US" sz="1500" dirty="0">
                <a:solidFill>
                  <a:srgbClr val="616161"/>
                </a:solidFill>
              </a:rPr>
              <a:t>Hospitality &amp; Leisure</a:t>
            </a:r>
          </a:p>
          <a:p>
            <a:pPr marL="800100" lvl="1" indent="-342900">
              <a:lnSpc>
                <a:spcPct val="120000"/>
              </a:lnSpc>
              <a:buClr>
                <a:srgbClr val="A2A26C"/>
              </a:buClr>
              <a:buSzPct val="80000"/>
              <a:buFont typeface="Symbol" panose="05050102010706020507" pitchFamily="18" charset="2"/>
              <a:buChar char="-"/>
            </a:pPr>
            <a:r>
              <a:rPr lang="en-US" sz="1500" dirty="0">
                <a:solidFill>
                  <a:srgbClr val="616161"/>
                </a:solidFill>
              </a:rPr>
              <a:t>Manufacturing</a:t>
            </a:r>
          </a:p>
          <a:p>
            <a:pPr marL="800100" lvl="1" indent="-342900">
              <a:lnSpc>
                <a:spcPct val="120000"/>
              </a:lnSpc>
              <a:buClr>
                <a:srgbClr val="A2A26C"/>
              </a:buClr>
              <a:buSzPct val="80000"/>
              <a:buFont typeface="Symbol" panose="05050102010706020507" pitchFamily="18" charset="2"/>
              <a:buChar char="-"/>
            </a:pPr>
            <a:r>
              <a:rPr lang="en-US" sz="1500" dirty="0">
                <a:solidFill>
                  <a:srgbClr val="616161"/>
                </a:solidFill>
              </a:rPr>
              <a:t>Insurance</a:t>
            </a:r>
          </a:p>
          <a:p>
            <a:pPr marL="800100" lvl="1" indent="-342900">
              <a:lnSpc>
                <a:spcPct val="120000"/>
              </a:lnSpc>
              <a:buClr>
                <a:srgbClr val="A2A26C"/>
              </a:buClr>
              <a:buSzPct val="80000"/>
              <a:buFont typeface="Symbol" panose="05050102010706020507" pitchFamily="18" charset="2"/>
              <a:buChar char="-"/>
            </a:pPr>
            <a:r>
              <a:rPr lang="en-US" sz="1500" dirty="0">
                <a:solidFill>
                  <a:srgbClr val="616161"/>
                </a:solidFill>
              </a:rPr>
              <a:t>Professional Services</a:t>
            </a:r>
          </a:p>
          <a:p>
            <a:pPr marL="800100" lvl="1" indent="-342900">
              <a:lnSpc>
                <a:spcPct val="120000"/>
              </a:lnSpc>
              <a:buClr>
                <a:srgbClr val="A2A26C"/>
              </a:buClr>
              <a:buSzPct val="80000"/>
              <a:buFont typeface="Symbol" panose="05050102010706020507" pitchFamily="18" charset="2"/>
              <a:buChar char="-"/>
            </a:pPr>
            <a:r>
              <a:rPr lang="en-US" sz="1500" dirty="0">
                <a:solidFill>
                  <a:srgbClr val="616161"/>
                </a:solidFill>
              </a:rPr>
              <a:t>Telecommunications</a:t>
            </a:r>
          </a:p>
          <a:p>
            <a:pPr marL="800100" lvl="1" indent="-342900">
              <a:lnSpc>
                <a:spcPct val="120000"/>
              </a:lnSpc>
              <a:buClr>
                <a:srgbClr val="A2A26C"/>
              </a:buClr>
              <a:buSzPct val="80000"/>
              <a:buFont typeface="Symbol" panose="05050102010706020507" pitchFamily="18" charset="2"/>
              <a:buChar char="-"/>
            </a:pPr>
            <a:r>
              <a:rPr lang="en-US" sz="1500" dirty="0">
                <a:solidFill>
                  <a:srgbClr val="616161"/>
                </a:solidFill>
              </a:rPr>
              <a:t>Technology</a:t>
            </a:r>
          </a:p>
          <a:p>
            <a:pPr marL="800100" lvl="1" indent="-342900">
              <a:lnSpc>
                <a:spcPct val="120000"/>
              </a:lnSpc>
              <a:buClr>
                <a:srgbClr val="A2A26C"/>
              </a:buClr>
              <a:buSzPct val="80000"/>
              <a:buFont typeface="Symbol" panose="05050102010706020507" pitchFamily="18" charset="2"/>
              <a:buChar char="-"/>
            </a:pPr>
            <a:r>
              <a:rPr lang="en-US" sz="1500" dirty="0">
                <a:solidFill>
                  <a:srgbClr val="616161"/>
                </a:solidFill>
              </a:rPr>
              <a:t>Non-Profit</a:t>
            </a:r>
            <a:endParaRPr lang="en-US" sz="1500" dirty="0" smtClean="0">
              <a:solidFill>
                <a:srgbClr val="616161"/>
              </a:solidFill>
            </a:endParaRPr>
          </a:p>
        </p:txBody>
      </p:sp>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338" y="1719262"/>
            <a:ext cx="1896423" cy="289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9112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bwMode="auto">
          <a:xfrm>
            <a:off x="546100" y="917158"/>
            <a:ext cx="8255000" cy="3714750"/>
          </a:xfrm>
          <a:ln>
            <a:miter lim="800000"/>
            <a:headEnd/>
            <a:tailEnd/>
          </a:ln>
        </p:spPr>
        <p:txBody>
          <a:bodyPr vert="horz" wrap="square" lIns="68580" tIns="34290" rIns="68580" bIns="34290" numCol="1" rtlCol="0" anchor="t" anchorCtr="0" compatLnSpc="1">
            <a:prstTxWarp prst="textNoShape">
              <a:avLst/>
            </a:prstTxWarp>
            <a:normAutofit/>
          </a:bodyPr>
          <a:lstStyle/>
          <a:p>
            <a:pPr marL="342900" lvl="1" indent="-342900">
              <a:lnSpc>
                <a:spcPct val="90000"/>
              </a:lnSpc>
              <a:spcAft>
                <a:spcPts val="450"/>
              </a:spcAft>
              <a:buClr>
                <a:srgbClr val="979D69"/>
              </a:buClr>
              <a:buFont typeface="Arial" panose="020B0604020202020204" pitchFamily="34" charset="0"/>
              <a:buChar char="•"/>
              <a:defRPr/>
            </a:pPr>
            <a:r>
              <a:rPr lang="en-US" altLang="en-US" sz="2600" dirty="0">
                <a:solidFill>
                  <a:srgbClr val="616161"/>
                </a:solidFill>
              </a:rPr>
              <a:t>Remember that virtual workers face unique challenges such as isolation or work/life balance due to time zone challenges</a:t>
            </a:r>
          </a:p>
          <a:p>
            <a:pPr marL="342900" lvl="1" indent="-342900">
              <a:lnSpc>
                <a:spcPct val="90000"/>
              </a:lnSpc>
              <a:spcAft>
                <a:spcPts val="450"/>
              </a:spcAft>
              <a:buClr>
                <a:srgbClr val="979D69"/>
              </a:buClr>
              <a:buFont typeface="Arial" panose="020B0604020202020204" pitchFamily="34" charset="0"/>
              <a:buChar char="•"/>
              <a:defRPr/>
            </a:pPr>
            <a:r>
              <a:rPr lang="en-US" altLang="en-US" sz="2600" dirty="0">
                <a:solidFill>
                  <a:srgbClr val="616161"/>
                </a:solidFill>
              </a:rPr>
              <a:t>Active listening skills become even more essential </a:t>
            </a:r>
          </a:p>
          <a:p>
            <a:pPr marL="342900" lvl="1" indent="-342900">
              <a:lnSpc>
                <a:spcPct val="90000"/>
              </a:lnSpc>
              <a:spcAft>
                <a:spcPts val="450"/>
              </a:spcAft>
              <a:buClr>
                <a:srgbClr val="979D69"/>
              </a:buClr>
              <a:buFont typeface="Arial" panose="020B0604020202020204" pitchFamily="34" charset="0"/>
              <a:buChar char="•"/>
              <a:defRPr/>
            </a:pPr>
            <a:endParaRPr lang="en-US" altLang="en-US" sz="2400" dirty="0">
              <a:solidFill>
                <a:srgbClr val="616161"/>
              </a:solidFill>
            </a:endParaRPr>
          </a:p>
          <a:p>
            <a:pPr marL="342900" lvl="1" indent="-342900">
              <a:lnSpc>
                <a:spcPct val="90000"/>
              </a:lnSpc>
              <a:spcAft>
                <a:spcPts val="450"/>
              </a:spcAft>
              <a:buClr>
                <a:srgbClr val="979D69"/>
              </a:buClr>
              <a:buFont typeface="Arial" panose="020B0604020202020204" pitchFamily="34" charset="0"/>
              <a:buChar char="•"/>
              <a:defRPr/>
            </a:pPr>
            <a:endParaRPr lang="en-US" altLang="en-US" sz="2400" dirty="0" smtClean="0">
              <a:solidFill>
                <a:srgbClr val="616161"/>
              </a:solidFill>
            </a:endParaRPr>
          </a:p>
          <a:p>
            <a:pPr marL="0" indent="0">
              <a:spcBef>
                <a:spcPts val="0"/>
              </a:spcBef>
              <a:buClr>
                <a:srgbClr val="979D69"/>
              </a:buClr>
              <a:buNone/>
              <a:defRPr/>
            </a:pPr>
            <a:endParaRPr lang="en-US" sz="2400" dirty="0">
              <a:solidFill>
                <a:srgbClr val="616161"/>
              </a:solidFill>
            </a:endParaRPr>
          </a:p>
          <a:p>
            <a:pPr>
              <a:lnSpc>
                <a:spcPct val="90000"/>
              </a:lnSpc>
              <a:spcBef>
                <a:spcPts val="0"/>
              </a:spcBef>
              <a:buClr>
                <a:srgbClr val="979D69"/>
              </a:buClr>
              <a:buFont typeface="Arial" panose="020B0604020202020204" pitchFamily="34" charset="0"/>
              <a:buChar char="•"/>
              <a:defRPr/>
            </a:pPr>
            <a:endParaRPr lang="en-US" sz="2400" dirty="0">
              <a:solidFill>
                <a:srgbClr val="616161"/>
              </a:solidFill>
            </a:endParaRPr>
          </a:p>
        </p:txBody>
      </p:sp>
      <p:sp>
        <p:nvSpPr>
          <p:cNvPr id="115716"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E7AD2D8-1556-4A7B-887A-9A7285BD9AFD}" type="slidenum">
              <a:rPr lang="en-US" altLang="en-US" smtClean="0">
                <a:solidFill>
                  <a:srgbClr val="000000"/>
                </a:solidFill>
              </a:rPr>
              <a:pPr/>
              <a:t>60</a:t>
            </a:fld>
            <a:endParaRPr lang="en-US" altLang="en-US" smtClean="0">
              <a:solidFill>
                <a:srgbClr val="000000"/>
              </a:solidFill>
            </a:endParaRPr>
          </a:p>
        </p:txBody>
      </p:sp>
      <p:pic>
        <p:nvPicPr>
          <p:cNvPr id="11571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76525" y="2891896"/>
            <a:ext cx="3521869" cy="165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336550" y="158491"/>
            <a:ext cx="6731000" cy="646331"/>
          </a:xfrm>
          <a:prstGeom prst="rect">
            <a:avLst/>
          </a:prstGeom>
          <a:noFill/>
        </p:spPr>
        <p:txBody>
          <a:bodyPr wrap="square" rtlCol="0">
            <a:spAutoFit/>
          </a:bodyPr>
          <a:lstStyle/>
          <a:p>
            <a:r>
              <a:rPr lang="en-US" sz="3600" b="1" dirty="0">
                <a:solidFill>
                  <a:srgbClr val="2B4F73"/>
                </a:solidFill>
              </a:rPr>
              <a:t>Best Practices</a:t>
            </a:r>
          </a:p>
        </p:txBody>
      </p:sp>
    </p:spTree>
    <p:extLst>
      <p:ext uri="{BB962C8B-B14F-4D97-AF65-F5344CB8AC3E}">
        <p14:creationId xmlns:p14="http://schemas.microsoft.com/office/powerpoint/2010/main" val="8555899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bwMode="auto">
          <a:xfrm>
            <a:off x="546100" y="972741"/>
            <a:ext cx="8255000" cy="3714750"/>
          </a:xfrm>
          <a:ln>
            <a:miter lim="800000"/>
            <a:headEnd/>
            <a:tailEnd/>
          </a:ln>
        </p:spPr>
        <p:txBody>
          <a:bodyPr vert="horz" wrap="square" lIns="68580" tIns="34290" rIns="68580" bIns="34290" numCol="1" rtlCol="0" anchor="t" anchorCtr="0" compatLnSpc="1">
            <a:prstTxWarp prst="textNoShape">
              <a:avLst/>
            </a:prstTxWarp>
            <a:normAutofit/>
          </a:bodyPr>
          <a:lstStyle/>
          <a:p>
            <a:pPr marL="342900" lvl="1" indent="-342900">
              <a:lnSpc>
                <a:spcPct val="90000"/>
              </a:lnSpc>
              <a:spcAft>
                <a:spcPts val="450"/>
              </a:spcAft>
              <a:buClr>
                <a:srgbClr val="979D69"/>
              </a:buClr>
              <a:buFont typeface="Arial" panose="020B0604020202020204" pitchFamily="34" charset="0"/>
              <a:buChar char="•"/>
              <a:defRPr/>
            </a:pPr>
            <a:r>
              <a:rPr lang="en-US" altLang="en-US" sz="2400" dirty="0" smtClean="0">
                <a:solidFill>
                  <a:srgbClr val="616161"/>
                </a:solidFill>
              </a:rPr>
              <a:t>Increase </a:t>
            </a:r>
            <a:r>
              <a:rPr lang="en-US" altLang="en-US" sz="2400" dirty="0">
                <a:solidFill>
                  <a:srgbClr val="616161"/>
                </a:solidFill>
              </a:rPr>
              <a:t>the use of video</a:t>
            </a:r>
          </a:p>
          <a:p>
            <a:pPr marL="342900" lvl="1" indent="-342900">
              <a:lnSpc>
                <a:spcPct val="90000"/>
              </a:lnSpc>
              <a:spcAft>
                <a:spcPts val="450"/>
              </a:spcAft>
              <a:buClr>
                <a:srgbClr val="979D69"/>
              </a:buClr>
              <a:buFont typeface="Arial" panose="020B0604020202020204" pitchFamily="34" charset="0"/>
              <a:buChar char="•"/>
              <a:defRPr/>
            </a:pPr>
            <a:r>
              <a:rPr lang="en-US" altLang="en-US" sz="2400" dirty="0">
                <a:solidFill>
                  <a:srgbClr val="616161"/>
                </a:solidFill>
              </a:rPr>
              <a:t>Leverage technology to track progress on assignments (e.g., shared sites and project management sites)</a:t>
            </a:r>
          </a:p>
          <a:p>
            <a:pPr marL="342900" lvl="1" indent="-342900">
              <a:lnSpc>
                <a:spcPct val="90000"/>
              </a:lnSpc>
              <a:spcAft>
                <a:spcPts val="450"/>
              </a:spcAft>
              <a:buClr>
                <a:srgbClr val="979D69"/>
              </a:buClr>
              <a:buFont typeface="Arial" panose="020B0604020202020204" pitchFamily="34" charset="0"/>
              <a:buChar char="•"/>
              <a:defRPr/>
            </a:pPr>
            <a:r>
              <a:rPr lang="en-US" altLang="en-US" sz="2400" dirty="0">
                <a:solidFill>
                  <a:srgbClr val="616161"/>
                </a:solidFill>
              </a:rPr>
              <a:t>Ensure transparency of individual tasks and goals and project status</a:t>
            </a:r>
          </a:p>
          <a:p>
            <a:pPr marL="342900" lvl="1" indent="-342900">
              <a:lnSpc>
                <a:spcPct val="90000"/>
              </a:lnSpc>
              <a:spcAft>
                <a:spcPts val="450"/>
              </a:spcAft>
              <a:buClr>
                <a:srgbClr val="979D69"/>
              </a:buClr>
              <a:buFont typeface="Arial" panose="020B0604020202020204" pitchFamily="34" charset="0"/>
              <a:buChar char="•"/>
              <a:defRPr/>
            </a:pPr>
            <a:endParaRPr lang="en-US" altLang="en-US" sz="2400" dirty="0">
              <a:solidFill>
                <a:srgbClr val="616161"/>
              </a:solidFill>
            </a:endParaRPr>
          </a:p>
          <a:p>
            <a:pPr marL="0" lvl="1" indent="0">
              <a:lnSpc>
                <a:spcPct val="90000"/>
              </a:lnSpc>
              <a:spcAft>
                <a:spcPts val="450"/>
              </a:spcAft>
              <a:buClr>
                <a:schemeClr val="tx2"/>
              </a:buClr>
              <a:buNone/>
              <a:defRPr/>
            </a:pPr>
            <a:endParaRPr lang="en-US" altLang="en-US" sz="2400" dirty="0" smtClean="0">
              <a:solidFill>
                <a:srgbClr val="616161"/>
              </a:solidFill>
            </a:endParaRPr>
          </a:p>
          <a:p>
            <a:pPr>
              <a:spcBef>
                <a:spcPts val="0"/>
              </a:spcBef>
              <a:buClr>
                <a:schemeClr val="tx2"/>
              </a:buClr>
              <a:buFont typeface="Wingdings" pitchFamily="2" charset="2"/>
              <a:buChar char="§"/>
              <a:defRPr/>
            </a:pPr>
            <a:endParaRPr lang="en-US" sz="2400" dirty="0">
              <a:solidFill>
                <a:srgbClr val="616161"/>
              </a:solidFill>
            </a:endParaRPr>
          </a:p>
          <a:p>
            <a:pPr>
              <a:lnSpc>
                <a:spcPct val="90000"/>
              </a:lnSpc>
              <a:spcBef>
                <a:spcPts val="0"/>
              </a:spcBef>
              <a:buClr>
                <a:schemeClr val="tx2"/>
              </a:buClr>
              <a:buFont typeface="Wingdings" pitchFamily="2" charset="2"/>
              <a:buChar char="§"/>
              <a:defRPr/>
            </a:pPr>
            <a:endParaRPr lang="en-US" sz="2400" dirty="0">
              <a:solidFill>
                <a:srgbClr val="616161"/>
              </a:solidFill>
            </a:endParaRPr>
          </a:p>
        </p:txBody>
      </p:sp>
      <p:sp>
        <p:nvSpPr>
          <p:cNvPr id="115716"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E7AD2D8-1556-4A7B-887A-9A7285BD9AFD}" type="slidenum">
              <a:rPr lang="en-US" altLang="en-US" smtClean="0">
                <a:solidFill>
                  <a:srgbClr val="000000"/>
                </a:solidFill>
              </a:rPr>
              <a:pPr/>
              <a:t>61</a:t>
            </a:fld>
            <a:endParaRPr lang="en-US" altLang="en-US" smtClean="0">
              <a:solidFill>
                <a:srgbClr val="000000"/>
              </a:solidFill>
            </a:endParaRPr>
          </a:p>
        </p:txBody>
      </p:sp>
      <p:pic>
        <p:nvPicPr>
          <p:cNvPr id="11571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6283" y="2900586"/>
            <a:ext cx="3455992" cy="162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336550" y="158491"/>
            <a:ext cx="6731000" cy="646331"/>
          </a:xfrm>
          <a:prstGeom prst="rect">
            <a:avLst/>
          </a:prstGeom>
          <a:noFill/>
        </p:spPr>
        <p:txBody>
          <a:bodyPr wrap="square" rtlCol="0">
            <a:spAutoFit/>
          </a:bodyPr>
          <a:lstStyle/>
          <a:p>
            <a:r>
              <a:rPr lang="en-US" sz="3600" b="1" dirty="0">
                <a:solidFill>
                  <a:srgbClr val="2B4F73"/>
                </a:solidFill>
              </a:rPr>
              <a:t>Best Practices</a:t>
            </a:r>
          </a:p>
        </p:txBody>
      </p:sp>
    </p:spTree>
    <p:extLst>
      <p:ext uri="{BB962C8B-B14F-4D97-AF65-F5344CB8AC3E}">
        <p14:creationId xmlns:p14="http://schemas.microsoft.com/office/powerpoint/2010/main" val="2397733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1"/>
          <p:cNvSpPr>
            <a:spLocks noChangeArrowheads="1"/>
          </p:cNvSpPr>
          <p:nvPr/>
        </p:nvSpPr>
        <p:spPr bwMode="auto">
          <a:xfrm>
            <a:off x="2660073" y="1574101"/>
            <a:ext cx="6136788" cy="54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lnSpc>
                <a:spcPct val="80000"/>
              </a:lnSpc>
            </a:pPr>
            <a:r>
              <a:rPr lang="en-US" sz="3600" b="1" dirty="0" smtClean="0">
                <a:solidFill>
                  <a:prstClr val="white"/>
                </a:solidFill>
              </a:rPr>
              <a:t>Thank you! </a:t>
            </a:r>
          </a:p>
        </p:txBody>
      </p:sp>
      <p:sp>
        <p:nvSpPr>
          <p:cNvPr id="9" name="Rectangle 1"/>
          <p:cNvSpPr>
            <a:spLocks noChangeArrowheads="1"/>
          </p:cNvSpPr>
          <p:nvPr/>
        </p:nvSpPr>
        <p:spPr bwMode="auto">
          <a:xfrm>
            <a:off x="3623771" y="2318055"/>
            <a:ext cx="5086453" cy="2975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ct val="80000"/>
              </a:lnSpc>
            </a:pPr>
            <a:r>
              <a:rPr lang="en-US" sz="1600" dirty="0" smtClean="0">
                <a:solidFill>
                  <a:prstClr val="white"/>
                </a:solidFill>
                <a:cs typeface="Arial Narrow"/>
              </a:rPr>
              <a:t>www.OnPointConsultingLLC.com </a:t>
            </a:r>
            <a:r>
              <a:rPr lang="en-US" sz="1600" dirty="0" smtClean="0">
                <a:solidFill>
                  <a:srgbClr val="A2A26C"/>
                </a:solidFill>
                <a:cs typeface="Arial Narrow"/>
              </a:rPr>
              <a:t>|</a:t>
            </a:r>
            <a:r>
              <a:rPr lang="en-US" sz="1600" dirty="0" smtClean="0">
                <a:solidFill>
                  <a:srgbClr val="DB7F2E"/>
                </a:solidFill>
                <a:cs typeface="Arial Narrow"/>
              </a:rPr>
              <a:t> </a:t>
            </a:r>
            <a:r>
              <a:rPr lang="en-US" sz="1600" dirty="0" smtClean="0">
                <a:solidFill>
                  <a:prstClr val="white"/>
                </a:solidFill>
                <a:cs typeface="Arial Narrow"/>
              </a:rPr>
              <a:t>212.472.8081</a:t>
            </a:r>
            <a:endParaRPr lang="en-US" sz="1600" dirty="0">
              <a:solidFill>
                <a:prstClr val="white"/>
              </a:solidFill>
              <a:cs typeface="Arial Narrow"/>
            </a:endParaRPr>
          </a:p>
        </p:txBody>
      </p:sp>
      <p:sp>
        <p:nvSpPr>
          <p:cNvPr id="7" name="Rectangle 1"/>
          <p:cNvSpPr>
            <a:spLocks noChangeArrowheads="1"/>
          </p:cNvSpPr>
          <p:nvPr/>
        </p:nvSpPr>
        <p:spPr bwMode="auto">
          <a:xfrm>
            <a:off x="3710408" y="2918017"/>
            <a:ext cx="5086453"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ct val="90000"/>
              </a:lnSpc>
            </a:pPr>
            <a:r>
              <a:rPr lang="en-US" sz="1600" dirty="0" smtClean="0">
                <a:solidFill>
                  <a:prstClr val="white"/>
                </a:solidFill>
                <a:latin typeface="Calibri Light"/>
                <a:cs typeface="Calibri Light"/>
              </a:rPr>
              <a:t>Want to learn </a:t>
            </a:r>
            <a:r>
              <a:rPr lang="en-US" sz="1600" dirty="0">
                <a:solidFill>
                  <a:prstClr val="white"/>
                </a:solidFill>
                <a:latin typeface="Calibri Light"/>
                <a:cs typeface="Calibri Light"/>
              </a:rPr>
              <a:t>m</a:t>
            </a:r>
            <a:r>
              <a:rPr lang="en-US" sz="1600" dirty="0" smtClean="0">
                <a:solidFill>
                  <a:prstClr val="white"/>
                </a:solidFill>
                <a:latin typeface="Calibri Light"/>
                <a:cs typeface="Calibri Light"/>
              </a:rPr>
              <a:t>ore about </a:t>
            </a:r>
            <a:r>
              <a:rPr lang="en-US" sz="1600" i="1" dirty="0" smtClean="0">
                <a:solidFill>
                  <a:srgbClr val="A2A26C"/>
                </a:solidFill>
                <a:cs typeface="Calibri"/>
              </a:rPr>
              <a:t>Building Great V-Teams</a:t>
            </a:r>
            <a:r>
              <a:rPr lang="en-US" sz="1600" dirty="0" smtClean="0">
                <a:solidFill>
                  <a:prstClr val="white"/>
                </a:solidFill>
                <a:latin typeface="Calibri Light"/>
                <a:cs typeface="Calibri Light"/>
              </a:rPr>
              <a:t>?</a:t>
            </a:r>
          </a:p>
          <a:p>
            <a:pPr>
              <a:lnSpc>
                <a:spcPct val="90000"/>
              </a:lnSpc>
            </a:pPr>
            <a:r>
              <a:rPr lang="en-US" sz="1600" dirty="0" smtClean="0">
                <a:solidFill>
                  <a:prstClr val="white"/>
                </a:solidFill>
                <a:latin typeface="Calibri Light"/>
                <a:cs typeface="Calibri Light"/>
              </a:rPr>
              <a:t>Check out our book “Virtual Team Success”.</a:t>
            </a:r>
            <a:endParaRPr lang="en-US" sz="1600" dirty="0" smtClean="0">
              <a:solidFill>
                <a:srgbClr val="A2A26C"/>
              </a:solidFill>
              <a:latin typeface="Calibri Light"/>
              <a:cs typeface="Calibri Light"/>
            </a:endParaRPr>
          </a:p>
        </p:txBody>
      </p:sp>
      <p:pic>
        <p:nvPicPr>
          <p:cNvPr id="8" name="Picture 7" descr="arr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551" y="2933287"/>
            <a:ext cx="675466" cy="522197"/>
          </a:xfrm>
          <a:prstGeom prst="rect">
            <a:avLst/>
          </a:prstGeom>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804" y="1160903"/>
            <a:ext cx="1843711" cy="281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00975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814388"/>
            <a:ext cx="5994399" cy="3226594"/>
          </a:xfrm>
        </p:spPr>
        <p:txBody>
          <a:bodyPr>
            <a:noAutofit/>
          </a:bodyPr>
          <a:lstStyle/>
          <a:p>
            <a:pPr marL="372665">
              <a:spcBef>
                <a:spcPts val="0"/>
              </a:spcBef>
              <a:spcAft>
                <a:spcPts val="450"/>
              </a:spcAft>
              <a:buClr>
                <a:srgbClr val="979D69"/>
              </a:buClr>
              <a:buSzPct val="100000"/>
              <a:buFont typeface="Arial" panose="020B0604020202020204" pitchFamily="34" charset="0"/>
              <a:buChar char="•"/>
              <a:defRPr/>
            </a:pPr>
            <a:r>
              <a:rPr lang="en-US" sz="2200" dirty="0">
                <a:solidFill>
                  <a:srgbClr val="616161"/>
                </a:solidFill>
              </a:rPr>
              <a:t>Additional information and resources can be found on the Virtual Teams page of the High Performing Teams at Merck Community @ </a:t>
            </a:r>
            <a:r>
              <a:rPr lang="en-US" sz="2200" dirty="0">
                <a:solidFill>
                  <a:srgbClr val="616161"/>
                </a:solidFill>
                <a:hlinkClick r:id="rId4"/>
              </a:rPr>
              <a:t>http://ts1.merck.com/com/teaming/Wiki/VirtualTeams.aspx</a:t>
            </a:r>
            <a:r>
              <a:rPr lang="en-US" sz="2200" dirty="0">
                <a:solidFill>
                  <a:srgbClr val="616161"/>
                </a:solidFill>
              </a:rPr>
              <a:t> </a:t>
            </a:r>
          </a:p>
          <a:p>
            <a:pPr marL="372665">
              <a:spcBef>
                <a:spcPts val="0"/>
              </a:spcBef>
              <a:spcAft>
                <a:spcPts val="450"/>
              </a:spcAft>
              <a:buClr>
                <a:srgbClr val="979D69"/>
              </a:buClr>
              <a:buSzPct val="100000"/>
              <a:buFont typeface="Arial" panose="020B0604020202020204" pitchFamily="34" charset="0"/>
              <a:buChar char="•"/>
              <a:defRPr/>
            </a:pPr>
            <a:endParaRPr lang="en-US" sz="2200" dirty="0">
              <a:solidFill>
                <a:srgbClr val="616161"/>
              </a:solidFill>
            </a:endParaRPr>
          </a:p>
          <a:p>
            <a:pPr marL="372665">
              <a:spcBef>
                <a:spcPts val="0"/>
              </a:spcBef>
              <a:spcAft>
                <a:spcPts val="450"/>
              </a:spcAft>
              <a:buClr>
                <a:srgbClr val="979D69"/>
              </a:buClr>
              <a:buSzPct val="100000"/>
              <a:buFont typeface="Arial" panose="020B0604020202020204" pitchFamily="34" charset="0"/>
              <a:buChar char="•"/>
              <a:defRPr/>
            </a:pPr>
            <a:r>
              <a:rPr lang="en-US" sz="2200" dirty="0">
                <a:solidFill>
                  <a:srgbClr val="616161"/>
                </a:solidFill>
              </a:rPr>
              <a:t>Program evaluations will be sent out immediately following the webinar.  You should receive an email from the Enterprise Learning Mailbox</a:t>
            </a:r>
          </a:p>
          <a:p>
            <a:pPr>
              <a:buClr>
                <a:srgbClr val="979D69"/>
              </a:buClr>
              <a:buSzPct val="100000"/>
              <a:buFont typeface="Arial" panose="020B0604020202020204" pitchFamily="34" charset="0"/>
              <a:buChar char="•"/>
              <a:defRPr/>
            </a:pPr>
            <a:endParaRPr lang="en-US" sz="2200" dirty="0">
              <a:solidFill>
                <a:srgbClr val="616161"/>
              </a:solidFill>
              <a:latin typeface="+mj-lt"/>
            </a:endParaRPr>
          </a:p>
        </p:txBody>
      </p:sp>
      <p:pic>
        <p:nvPicPr>
          <p:cNvPr id="116740" name="Picture 2" descr="http://www.coastalcommunitychurch.org/uploads/images/Next-steps.jpg"/>
          <p:cNvPicPr>
            <a:picLocks noChangeAspect="1" noChangeArrowheads="1"/>
          </p:cNvPicPr>
          <p:nvPr/>
        </p:nvPicPr>
        <p:blipFill>
          <a:blip r:embed="rId5"/>
          <a:srcRect/>
          <a:stretch>
            <a:fillRect/>
          </a:stretch>
        </p:blipFill>
        <p:spPr bwMode="auto">
          <a:xfrm>
            <a:off x="6400801" y="814388"/>
            <a:ext cx="2286000" cy="3365458"/>
          </a:xfrm>
          <a:prstGeom prst="rect">
            <a:avLst/>
          </a:prstGeom>
          <a:noFill/>
          <a:ln>
            <a:noFill/>
          </a:ln>
          <a:effectLst>
            <a:outerShdw blurRad="50800" dist="38100" dir="2700000" sx="101000" sy="101000" algn="tl"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5" name="Номер слайда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D4B5200-3996-42F5-AEA6-72736A1C6D47}" type="slidenum">
              <a:rPr lang="en-US" altLang="en-US" smtClean="0">
                <a:solidFill>
                  <a:srgbClr val="000000"/>
                </a:solidFill>
              </a:rPr>
              <a:pPr/>
              <a:t>63</a:t>
            </a:fld>
            <a:endParaRPr lang="en-US" altLang="en-US" smtClean="0">
              <a:solidFill>
                <a:srgbClr val="000000"/>
              </a:solidFill>
            </a:endParaRPr>
          </a:p>
        </p:txBody>
      </p:sp>
      <p:sp>
        <p:nvSpPr>
          <p:cNvPr id="7" name="TextBox 6"/>
          <p:cNvSpPr txBox="1"/>
          <p:nvPr/>
        </p:nvSpPr>
        <p:spPr>
          <a:xfrm>
            <a:off x="336550" y="158491"/>
            <a:ext cx="6731000" cy="646331"/>
          </a:xfrm>
          <a:prstGeom prst="rect">
            <a:avLst/>
          </a:prstGeom>
          <a:noFill/>
        </p:spPr>
        <p:txBody>
          <a:bodyPr wrap="square" rtlCol="0">
            <a:spAutoFit/>
          </a:bodyPr>
          <a:lstStyle/>
          <a:p>
            <a:r>
              <a:rPr lang="en-US" sz="3600" b="1" dirty="0">
                <a:solidFill>
                  <a:srgbClr val="2B4F73"/>
                </a:solidFill>
              </a:rPr>
              <a:t>Program Close</a:t>
            </a:r>
          </a:p>
        </p:txBody>
      </p:sp>
    </p:spTree>
    <p:extLst>
      <p:ext uri="{BB962C8B-B14F-4D97-AF65-F5344CB8AC3E}">
        <p14:creationId xmlns:p14="http://schemas.microsoft.com/office/powerpoint/2010/main" val="1120909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DD4CF0E5-657B-49D9-A661-7B1294272A48}" type="slidenum">
              <a:rPr lang="en-US" sz="1000" smtClean="0">
                <a:solidFill>
                  <a:srgbClr val="616161"/>
                </a:solidFill>
              </a:rPr>
              <a:pPr algn="r"/>
              <a:t>7</a:t>
            </a:fld>
            <a:endParaRPr lang="en-US" sz="1000" dirty="0">
              <a:solidFill>
                <a:srgbClr val="616161"/>
              </a:solidFill>
            </a:endParaRPr>
          </a:p>
        </p:txBody>
      </p:sp>
      <p:sp>
        <p:nvSpPr>
          <p:cNvPr id="5" name="TextBox 4"/>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RAMP Model </a:t>
            </a:r>
          </a:p>
        </p:txBody>
      </p:sp>
      <p:sp>
        <p:nvSpPr>
          <p:cNvPr id="6" name="TextBox 5"/>
          <p:cNvSpPr txBox="1"/>
          <p:nvPr/>
        </p:nvSpPr>
        <p:spPr>
          <a:xfrm>
            <a:off x="336550" y="956074"/>
            <a:ext cx="7912100" cy="2973122"/>
          </a:xfrm>
          <a:prstGeom prst="rect">
            <a:avLst/>
          </a:prstGeom>
          <a:noFill/>
        </p:spPr>
        <p:txBody>
          <a:bodyPr wrap="square" rtlCol="0">
            <a:spAutoFit/>
          </a:bodyPr>
          <a:lstStyle/>
          <a:p>
            <a:pPr marL="342900" indent="-342900">
              <a:lnSpc>
                <a:spcPct val="120000"/>
              </a:lnSpc>
              <a:buClr>
                <a:srgbClr val="A2A26C"/>
              </a:buClr>
              <a:buSzPct val="80000"/>
              <a:buFont typeface="Arial"/>
              <a:buChar char="•"/>
            </a:pPr>
            <a:r>
              <a:rPr lang="en-US" sz="3200" b="1" dirty="0">
                <a:solidFill>
                  <a:srgbClr val="616161"/>
                </a:solidFill>
              </a:rPr>
              <a:t> </a:t>
            </a:r>
            <a:r>
              <a:rPr lang="en-US" sz="3200" b="1" dirty="0">
                <a:solidFill>
                  <a:schemeClr val="tx2">
                    <a:lumMod val="60000"/>
                    <a:lumOff val="40000"/>
                  </a:schemeClr>
                </a:solidFill>
              </a:rPr>
              <a:t>R</a:t>
            </a:r>
            <a:r>
              <a:rPr lang="en-US" sz="3200" dirty="0">
                <a:solidFill>
                  <a:srgbClr val="616161"/>
                </a:solidFill>
              </a:rPr>
              <a:t>elationships </a:t>
            </a:r>
          </a:p>
          <a:p>
            <a:pPr marL="342900" indent="-342900">
              <a:lnSpc>
                <a:spcPct val="120000"/>
              </a:lnSpc>
              <a:buClr>
                <a:srgbClr val="A2A26C"/>
              </a:buClr>
              <a:buSzPct val="80000"/>
              <a:buFont typeface="Arial"/>
              <a:buChar char="•"/>
            </a:pPr>
            <a:r>
              <a:rPr lang="en-US" sz="3200" dirty="0">
                <a:solidFill>
                  <a:srgbClr val="616161"/>
                </a:solidFill>
              </a:rPr>
              <a:t> </a:t>
            </a:r>
            <a:r>
              <a:rPr lang="en-US" sz="3200" b="1" dirty="0">
                <a:solidFill>
                  <a:schemeClr val="tx2">
                    <a:lumMod val="60000"/>
                    <a:lumOff val="40000"/>
                  </a:schemeClr>
                </a:solidFill>
              </a:rPr>
              <a:t>A</a:t>
            </a:r>
            <a:r>
              <a:rPr lang="en-US" sz="3200" dirty="0">
                <a:solidFill>
                  <a:srgbClr val="616161"/>
                </a:solidFill>
              </a:rPr>
              <a:t>ccountability</a:t>
            </a:r>
          </a:p>
          <a:p>
            <a:pPr marL="342900" indent="-342900">
              <a:lnSpc>
                <a:spcPct val="120000"/>
              </a:lnSpc>
              <a:buClr>
                <a:srgbClr val="A2A26C"/>
              </a:buClr>
              <a:buSzPct val="80000"/>
              <a:buFont typeface="Arial"/>
              <a:buChar char="•"/>
            </a:pPr>
            <a:r>
              <a:rPr lang="en-US" sz="3200" dirty="0">
                <a:solidFill>
                  <a:srgbClr val="616161"/>
                </a:solidFill>
              </a:rPr>
              <a:t> </a:t>
            </a:r>
            <a:r>
              <a:rPr lang="en-US" sz="3200" b="1" dirty="0">
                <a:solidFill>
                  <a:schemeClr val="tx2">
                    <a:lumMod val="60000"/>
                    <a:lumOff val="40000"/>
                  </a:schemeClr>
                </a:solidFill>
              </a:rPr>
              <a:t>M</a:t>
            </a:r>
            <a:r>
              <a:rPr lang="en-US" sz="3200" dirty="0">
                <a:solidFill>
                  <a:srgbClr val="616161"/>
                </a:solidFill>
              </a:rPr>
              <a:t>otivation</a:t>
            </a:r>
          </a:p>
          <a:p>
            <a:pPr marL="342900" indent="-342900">
              <a:lnSpc>
                <a:spcPct val="120000"/>
              </a:lnSpc>
              <a:buClr>
                <a:srgbClr val="A2A26C"/>
              </a:buClr>
              <a:buSzPct val="80000"/>
              <a:buFont typeface="Arial"/>
              <a:buChar char="•"/>
            </a:pPr>
            <a:r>
              <a:rPr lang="en-US" sz="3200" dirty="0">
                <a:solidFill>
                  <a:srgbClr val="616161"/>
                </a:solidFill>
              </a:rPr>
              <a:t> </a:t>
            </a:r>
            <a:r>
              <a:rPr lang="en-US" sz="3200" b="1" dirty="0">
                <a:solidFill>
                  <a:schemeClr val="tx2">
                    <a:lumMod val="60000"/>
                    <a:lumOff val="40000"/>
                  </a:schemeClr>
                </a:solidFill>
              </a:rPr>
              <a:t>P</a:t>
            </a:r>
            <a:r>
              <a:rPr lang="en-US" sz="3200" dirty="0">
                <a:solidFill>
                  <a:srgbClr val="616161"/>
                </a:solidFill>
              </a:rPr>
              <a:t>urpose and Process</a:t>
            </a:r>
          </a:p>
          <a:p>
            <a:pPr marL="342900" indent="-342900">
              <a:lnSpc>
                <a:spcPct val="120000"/>
              </a:lnSpc>
              <a:buClr>
                <a:srgbClr val="A2A26C"/>
              </a:buClr>
              <a:buSzPct val="80000"/>
              <a:buFont typeface="Arial"/>
              <a:buChar char="•"/>
            </a:pPr>
            <a:endParaRPr lang="en-US" sz="2800" dirty="0" smtClean="0">
              <a:solidFill>
                <a:srgbClr val="616161"/>
              </a:solidFill>
            </a:endParaRPr>
          </a:p>
        </p:txBody>
      </p:sp>
      <p:pic>
        <p:nvPicPr>
          <p:cNvPr id="2" name="Picture 1"/>
          <p:cNvPicPr>
            <a:picLocks noChangeAspect="1"/>
          </p:cNvPicPr>
          <p:nvPr/>
        </p:nvPicPr>
        <p:blipFill>
          <a:blip r:embed="rId4"/>
          <a:stretch>
            <a:fillRect/>
          </a:stretch>
        </p:blipFill>
        <p:spPr>
          <a:xfrm>
            <a:off x="5933758" y="883920"/>
            <a:ext cx="2267583" cy="33515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7703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387D6FBF-B114-4503-A060-DC12F4CD6895}" type="slidenum">
              <a:rPr lang="en-US" sz="1000" smtClean="0">
                <a:solidFill>
                  <a:srgbClr val="616161"/>
                </a:solidFill>
              </a:rPr>
              <a:pPr algn="r"/>
              <a:t>8</a:t>
            </a:fld>
            <a:endParaRPr lang="en-US" sz="1000" dirty="0">
              <a:solidFill>
                <a:srgbClr val="616161"/>
              </a:solidFill>
            </a:endParaRPr>
          </a:p>
        </p:txBody>
      </p:sp>
      <p:sp>
        <p:nvSpPr>
          <p:cNvPr id="5" name="TextBox 4"/>
          <p:cNvSpPr txBox="1"/>
          <p:nvPr/>
        </p:nvSpPr>
        <p:spPr>
          <a:xfrm>
            <a:off x="336550" y="155448"/>
            <a:ext cx="6731000" cy="646331"/>
          </a:xfrm>
          <a:prstGeom prst="rect">
            <a:avLst/>
          </a:prstGeom>
          <a:noFill/>
        </p:spPr>
        <p:txBody>
          <a:bodyPr wrap="square" rtlCol="0">
            <a:spAutoFit/>
          </a:bodyPr>
          <a:lstStyle/>
          <a:p>
            <a:r>
              <a:rPr lang="en-US" sz="3600" b="1" dirty="0">
                <a:solidFill>
                  <a:srgbClr val="2B4F73"/>
                </a:solidFill>
              </a:rPr>
              <a:t>RAMP Model </a:t>
            </a:r>
          </a:p>
        </p:txBody>
      </p:sp>
      <p:sp>
        <p:nvSpPr>
          <p:cNvPr id="6" name="TextBox 5"/>
          <p:cNvSpPr txBox="1"/>
          <p:nvPr/>
        </p:nvSpPr>
        <p:spPr>
          <a:xfrm>
            <a:off x="336550" y="930110"/>
            <a:ext cx="7912100" cy="3046988"/>
          </a:xfrm>
          <a:prstGeom prst="rect">
            <a:avLst/>
          </a:prstGeom>
          <a:noFill/>
        </p:spPr>
        <p:txBody>
          <a:bodyPr wrap="square" rtlCol="0">
            <a:spAutoFit/>
          </a:bodyPr>
          <a:lstStyle/>
          <a:p>
            <a:pPr marL="342900" indent="-342900">
              <a:lnSpc>
                <a:spcPct val="120000"/>
              </a:lnSpc>
              <a:buClr>
                <a:srgbClr val="A2A26C"/>
              </a:buClr>
              <a:buSzPct val="80000"/>
              <a:buFont typeface="Arial"/>
              <a:buChar char="•"/>
            </a:pPr>
            <a:r>
              <a:rPr lang="en-US" sz="3200" b="1" dirty="0">
                <a:solidFill>
                  <a:srgbClr val="616161"/>
                </a:solidFill>
              </a:rPr>
              <a:t> </a:t>
            </a:r>
            <a:r>
              <a:rPr lang="en-US" sz="3200" b="1" dirty="0">
                <a:solidFill>
                  <a:srgbClr val="EEECE1"/>
                </a:solidFill>
              </a:rPr>
              <a:t>R</a:t>
            </a:r>
            <a:r>
              <a:rPr lang="en-US" sz="3200" dirty="0">
                <a:solidFill>
                  <a:srgbClr val="EEECE1"/>
                </a:solidFill>
              </a:rPr>
              <a:t>elationships </a:t>
            </a:r>
          </a:p>
          <a:p>
            <a:pPr marL="342900" indent="-342900">
              <a:lnSpc>
                <a:spcPct val="120000"/>
              </a:lnSpc>
              <a:buClr>
                <a:srgbClr val="A2A26C"/>
              </a:buClr>
              <a:buSzPct val="80000"/>
              <a:buFont typeface="Arial"/>
              <a:buChar char="•"/>
            </a:pPr>
            <a:r>
              <a:rPr lang="en-US" sz="3200" dirty="0">
                <a:solidFill>
                  <a:srgbClr val="EEECE1"/>
                </a:solidFill>
              </a:rPr>
              <a:t> </a:t>
            </a:r>
            <a:r>
              <a:rPr lang="en-US" sz="3200" b="1" dirty="0">
                <a:solidFill>
                  <a:srgbClr val="616161"/>
                </a:solidFill>
              </a:rPr>
              <a:t>A</a:t>
            </a:r>
            <a:r>
              <a:rPr lang="en-US" sz="3200" dirty="0">
                <a:solidFill>
                  <a:srgbClr val="616161"/>
                </a:solidFill>
              </a:rPr>
              <a:t>ccountability</a:t>
            </a:r>
          </a:p>
          <a:p>
            <a:pPr marL="342900" indent="-342900">
              <a:lnSpc>
                <a:spcPct val="120000"/>
              </a:lnSpc>
              <a:buClr>
                <a:srgbClr val="A2A26C"/>
              </a:buClr>
              <a:buSzPct val="80000"/>
              <a:buFont typeface="Arial"/>
              <a:buChar char="•"/>
            </a:pPr>
            <a:r>
              <a:rPr lang="en-US" sz="3200" dirty="0">
                <a:solidFill>
                  <a:schemeClr val="bg2"/>
                </a:solidFill>
              </a:rPr>
              <a:t> </a:t>
            </a:r>
            <a:r>
              <a:rPr lang="en-US" sz="3200" b="1" dirty="0">
                <a:solidFill>
                  <a:schemeClr val="bg2"/>
                </a:solidFill>
              </a:rPr>
              <a:t>M</a:t>
            </a:r>
            <a:r>
              <a:rPr lang="en-US" sz="3200" dirty="0">
                <a:solidFill>
                  <a:schemeClr val="bg2"/>
                </a:solidFill>
              </a:rPr>
              <a:t>otivation</a:t>
            </a:r>
          </a:p>
          <a:p>
            <a:pPr marL="342900" indent="-342900">
              <a:lnSpc>
                <a:spcPct val="120000"/>
              </a:lnSpc>
              <a:buClr>
                <a:srgbClr val="A2A26C"/>
              </a:buClr>
              <a:buSzPct val="80000"/>
              <a:buFont typeface="Arial"/>
              <a:buChar char="•"/>
            </a:pPr>
            <a:r>
              <a:rPr lang="en-US" sz="3200" dirty="0">
                <a:solidFill>
                  <a:srgbClr val="616161"/>
                </a:solidFill>
              </a:rPr>
              <a:t> </a:t>
            </a:r>
            <a:r>
              <a:rPr lang="en-US" sz="3200" b="1" dirty="0">
                <a:solidFill>
                  <a:srgbClr val="EEECE1"/>
                </a:solidFill>
              </a:rPr>
              <a:t>P</a:t>
            </a:r>
            <a:r>
              <a:rPr lang="en-US" sz="3200" dirty="0">
                <a:solidFill>
                  <a:srgbClr val="EEECE1"/>
                </a:solidFill>
              </a:rPr>
              <a:t>urpose and Process</a:t>
            </a:r>
          </a:p>
          <a:p>
            <a:pPr marL="342900" indent="-342900">
              <a:lnSpc>
                <a:spcPct val="120000"/>
              </a:lnSpc>
              <a:buClr>
                <a:srgbClr val="A2A26C"/>
              </a:buClr>
              <a:buSzPct val="80000"/>
              <a:buFont typeface="Arial"/>
              <a:buChar char="•"/>
            </a:pPr>
            <a:endParaRPr lang="en-US" sz="3200" dirty="0" smtClean="0">
              <a:solidFill>
                <a:srgbClr val="616161"/>
              </a:solidFill>
            </a:endParaRPr>
          </a:p>
        </p:txBody>
      </p:sp>
      <p:pic>
        <p:nvPicPr>
          <p:cNvPr id="2" name="Picture 1"/>
          <p:cNvPicPr>
            <a:picLocks noChangeAspect="1"/>
          </p:cNvPicPr>
          <p:nvPr/>
        </p:nvPicPr>
        <p:blipFill>
          <a:blip r:embed="rId4"/>
          <a:stretch>
            <a:fillRect/>
          </a:stretch>
        </p:blipFill>
        <p:spPr>
          <a:xfrm>
            <a:off x="6180342" y="751482"/>
            <a:ext cx="2068308" cy="3057005"/>
          </a:xfrm>
          <a:prstGeom prst="rect">
            <a:avLst/>
          </a:prstGeom>
          <a:ln>
            <a:noFill/>
          </a:ln>
          <a:effectLst>
            <a:outerShdw blurRad="190500" algn="tl" rotWithShape="0">
              <a:srgbClr val="000000">
                <a:alpha val="70000"/>
              </a:srgbClr>
            </a:outerShdw>
          </a:effectLst>
        </p:spPr>
      </p:pic>
      <p:sp>
        <p:nvSpPr>
          <p:cNvPr id="7" name="AutoShape 4"/>
          <p:cNvSpPr>
            <a:spLocks noChangeArrowheads="1"/>
          </p:cNvSpPr>
          <p:nvPr/>
        </p:nvSpPr>
        <p:spPr bwMode="blackWhite">
          <a:xfrm>
            <a:off x="901699" y="3933244"/>
            <a:ext cx="6997701" cy="678030"/>
          </a:xfrm>
          <a:prstGeom prst="bevel">
            <a:avLst>
              <a:gd name="adj" fmla="val 3861"/>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3600" b="1" i="1" dirty="0">
                <a:solidFill>
                  <a:prstClr val="white"/>
                </a:solidFill>
              </a:rPr>
              <a:t>Coaching From a Distance</a:t>
            </a:r>
          </a:p>
        </p:txBody>
      </p:sp>
    </p:spTree>
    <p:extLst>
      <p:ext uri="{BB962C8B-B14F-4D97-AF65-F5344CB8AC3E}">
        <p14:creationId xmlns:p14="http://schemas.microsoft.com/office/powerpoint/2010/main" val="2350819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604250" y="4806950"/>
            <a:ext cx="469900" cy="246221"/>
          </a:xfrm>
          <a:prstGeom prst="rect">
            <a:avLst/>
          </a:prstGeom>
          <a:noFill/>
        </p:spPr>
        <p:txBody>
          <a:bodyPr wrap="square" rtlCol="0">
            <a:spAutoFit/>
          </a:bodyPr>
          <a:lstStyle/>
          <a:p>
            <a:pPr algn="r"/>
            <a:fld id="{1F1877FF-0756-4A13-8B4E-BD7066FE8FD2}" type="slidenum">
              <a:rPr lang="en-US" sz="1000" smtClean="0">
                <a:solidFill>
                  <a:srgbClr val="616161"/>
                </a:solidFill>
              </a:rPr>
              <a:pPr algn="r"/>
              <a:t>9</a:t>
            </a:fld>
            <a:endParaRPr lang="en-US" sz="1000" dirty="0">
              <a:solidFill>
                <a:srgbClr val="616161"/>
              </a:solidFill>
            </a:endParaRPr>
          </a:p>
        </p:txBody>
      </p:sp>
      <p:sp>
        <p:nvSpPr>
          <p:cNvPr id="5" name="TextBox 4"/>
          <p:cNvSpPr txBox="1"/>
          <p:nvPr/>
        </p:nvSpPr>
        <p:spPr>
          <a:xfrm>
            <a:off x="336550" y="158491"/>
            <a:ext cx="6731000" cy="646331"/>
          </a:xfrm>
          <a:prstGeom prst="rect">
            <a:avLst/>
          </a:prstGeom>
          <a:noFill/>
        </p:spPr>
        <p:txBody>
          <a:bodyPr wrap="square" rtlCol="0">
            <a:spAutoFit/>
          </a:bodyPr>
          <a:lstStyle/>
          <a:p>
            <a:r>
              <a:rPr lang="en-US" sz="3600" b="1" dirty="0" smtClean="0">
                <a:solidFill>
                  <a:srgbClr val="2B4F73"/>
                </a:solidFill>
              </a:rPr>
              <a:t>Chat </a:t>
            </a:r>
            <a:r>
              <a:rPr lang="en-US" sz="3600" b="1" dirty="0">
                <a:solidFill>
                  <a:srgbClr val="2B4F73"/>
                </a:solidFill>
              </a:rPr>
              <a:t>Discussion</a:t>
            </a:r>
          </a:p>
        </p:txBody>
      </p:sp>
      <p:sp>
        <p:nvSpPr>
          <p:cNvPr id="8" name="Скругленный прямоугольник 6"/>
          <p:cNvSpPr/>
          <p:nvPr/>
        </p:nvSpPr>
        <p:spPr bwMode="auto">
          <a:xfrm>
            <a:off x="1249680" y="859728"/>
            <a:ext cx="6954129" cy="3545951"/>
          </a:xfrm>
          <a:prstGeom prst="roundRect">
            <a:avLst>
              <a:gd name="adj" fmla="val 1864"/>
            </a:avLst>
          </a:prstGeom>
          <a:noFill/>
          <a:ln w="57150" cmpd="dbl">
            <a:solidFill>
              <a:srgbClr val="979D69"/>
            </a:solidFill>
            <a:miter lim="800000"/>
            <a:headEnd/>
            <a:tailEnd/>
          </a:ln>
          <a:effectLst/>
          <a:scene3d>
            <a:camera prst="orthographicFront">
              <a:rot lat="0" lon="0" rev="0"/>
            </a:camera>
            <a:lightRig rig="contrasting" dir="t">
              <a:rot lat="0" lon="0" rev="1500000"/>
            </a:lightRig>
          </a:scene3d>
          <a:sp3d prstMaterial="metal"/>
        </p:spPr>
        <p:txBody>
          <a:bodyPr/>
          <a:lstStyle/>
          <a:p>
            <a:pPr algn="ctr">
              <a:spcBef>
                <a:spcPct val="20000"/>
              </a:spcBef>
              <a:buClr>
                <a:srgbClr val="EEECE1"/>
              </a:buClr>
              <a:buSzPct val="75000"/>
              <a:buFont typeface="Wingdings" pitchFamily="2" charset="2"/>
              <a:buNone/>
              <a:defRPr/>
            </a:pPr>
            <a:endParaRPr lang="en-US" sz="2000" kern="0" dirty="0">
              <a:solidFill>
                <a:prstClr val="black"/>
              </a:solidFill>
            </a:endParaRPr>
          </a:p>
        </p:txBody>
      </p:sp>
      <p:sp>
        <p:nvSpPr>
          <p:cNvPr id="9" name="Content Placeholder 2"/>
          <p:cNvSpPr txBox="1">
            <a:spLocks/>
          </p:cNvSpPr>
          <p:nvPr/>
        </p:nvSpPr>
        <p:spPr>
          <a:xfrm>
            <a:off x="1834391" y="1833650"/>
            <a:ext cx="5784705" cy="208070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eaLnBrk="0" fontAlgn="base" hangingPunct="0">
              <a:spcBef>
                <a:spcPts val="0"/>
              </a:spcBef>
              <a:buClr>
                <a:srgbClr val="304562"/>
              </a:buClr>
              <a:buSzPct val="100000"/>
              <a:defRPr/>
            </a:pPr>
            <a:r>
              <a:rPr lang="en-US" b="1" dirty="0">
                <a:solidFill>
                  <a:srgbClr val="616161"/>
                </a:solidFill>
              </a:rPr>
              <a:t>What is your greatest challenge when coaching from a distance?</a:t>
            </a:r>
          </a:p>
          <a:p>
            <a:pPr eaLnBrk="0" fontAlgn="base" hangingPunct="0">
              <a:lnSpc>
                <a:spcPct val="120000"/>
              </a:lnSpc>
              <a:spcBef>
                <a:spcPts val="0"/>
              </a:spcBef>
              <a:spcAft>
                <a:spcPts val="1200"/>
              </a:spcAft>
              <a:buClr>
                <a:srgbClr val="304562"/>
              </a:buClr>
              <a:buSzPct val="100000"/>
              <a:defRPr/>
            </a:pPr>
            <a:endParaRPr lang="en-US" dirty="0">
              <a:solidFill>
                <a:srgbClr val="616161"/>
              </a:solidFill>
            </a:endParaRPr>
          </a:p>
          <a:p>
            <a:pPr>
              <a:spcAft>
                <a:spcPts val="600"/>
              </a:spcAft>
              <a:buClr>
                <a:srgbClr val="1F497D"/>
              </a:buClr>
              <a:buFont typeface="Arial" panose="020B0604020202020204" pitchFamily="34" charset="0"/>
              <a:buNone/>
              <a:defRPr/>
            </a:pPr>
            <a:endParaRPr lang="en-US" dirty="0" smtClean="0">
              <a:solidFill>
                <a:prstClr val="black"/>
              </a:solidFill>
              <a:cs typeface="Calibri" pitchFamily="34" charset="0"/>
            </a:endParaRPr>
          </a:p>
        </p:txBody>
      </p:sp>
    </p:spTree>
    <p:extLst>
      <p:ext uri="{BB962C8B-B14F-4D97-AF65-F5344CB8AC3E}">
        <p14:creationId xmlns:p14="http://schemas.microsoft.com/office/powerpoint/2010/main" val="3568399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Theme.thmx</Template>
  <TotalTime>6086</TotalTime>
  <Words>5983</Words>
  <Application>Microsoft Office PowerPoint</Application>
  <PresentationFormat>On-screen Show (16:9)</PresentationFormat>
  <Paragraphs>540</Paragraphs>
  <Slides>63</Slides>
  <Notes>53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63</vt:i4>
      </vt:variant>
    </vt:vector>
  </HeadingPairs>
  <TitlesOfParts>
    <vt:vector size="75" baseType="lpstr">
      <vt:lpstr>MS PGothic</vt:lpstr>
      <vt:lpstr>Arial</vt:lpstr>
      <vt:lpstr>Arial Narrow</vt:lpstr>
      <vt:lpstr>Calibri</vt:lpstr>
      <vt:lpstr>Calibri Light</vt:lpstr>
      <vt:lpstr>Lato Light</vt:lpstr>
      <vt:lpstr>Lucida Grande</vt:lpstr>
      <vt:lpstr>Symbol</vt:lpstr>
      <vt:lpstr>Times New Roman</vt:lpstr>
      <vt:lpstr>Wingdings</vt:lpstr>
      <vt:lpstr>Default Theme</vt:lpstr>
      <vt:lpstr>3_Default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Focus on Behavior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Rick Lepsinger</cp:lastModifiedBy>
  <cp:revision>169</cp:revision>
  <dcterms:created xsi:type="dcterms:W3CDTF">2014-11-25T21:23:39Z</dcterms:created>
  <dcterms:modified xsi:type="dcterms:W3CDTF">2015-10-19T20:14:07Z</dcterms:modified>
</cp:coreProperties>
</file>